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Montserrat SemiBold"/>
      <p:regular r:id="rId23"/>
      <p:bold r:id="rId24"/>
      <p:italic r:id="rId25"/>
      <p:boldItalic r:id="rId26"/>
    </p:embeddedFont>
    <p:embeddedFont>
      <p:font typeface="Roboto"/>
      <p:regular r:id="rId27"/>
      <p:bold r:id="rId28"/>
      <p:italic r:id="rId29"/>
      <p:boldItalic r:id="rId30"/>
    </p:embeddedFont>
    <p:embeddedFont>
      <p:font typeface="Montserrat"/>
      <p:regular r:id="rId31"/>
      <p:bold r:id="rId32"/>
      <p:italic r:id="rId33"/>
      <p:boldItalic r:id="rId34"/>
    </p:embeddedFont>
    <p:embeddedFont>
      <p:font typeface="Montserrat Light"/>
      <p:regular r:id="rId35"/>
      <p:bold r:id="rId36"/>
      <p:italic r:id="rId37"/>
      <p:boldItalic r:id="rId38"/>
    </p:embeddedFont>
    <p:embeddedFont>
      <p:font typeface="Montserrat ExtraLight"/>
      <p:regular r:id="rId39"/>
      <p:bold r:id="rId40"/>
      <p:italic r:id="rId41"/>
      <p:boldItalic r:id="rId42"/>
    </p:embeddedFont>
    <p:embeddedFont>
      <p:font typeface="Source Sans Pro"/>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Light-bold.fntdata"/><Relationship Id="rId42" Type="http://schemas.openxmlformats.org/officeDocument/2006/relationships/font" Target="fonts/MontserratExtraLight-boldItalic.fntdata"/><Relationship Id="rId41" Type="http://schemas.openxmlformats.org/officeDocument/2006/relationships/font" Target="fonts/MontserratExtraLight-italic.fntdata"/><Relationship Id="rId44" Type="http://schemas.openxmlformats.org/officeDocument/2006/relationships/font" Target="fonts/SourceSansPro-bold.fntdata"/><Relationship Id="rId43" Type="http://schemas.openxmlformats.org/officeDocument/2006/relationships/font" Target="fonts/SourceSansPro-regular.fntdata"/><Relationship Id="rId46" Type="http://schemas.openxmlformats.org/officeDocument/2006/relationships/font" Target="fonts/SourceSansPro-boldItalic.fntdata"/><Relationship Id="rId45" Type="http://schemas.openxmlformats.org/officeDocument/2006/relationships/font" Target="fonts/SourceSansPr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33" Type="http://schemas.openxmlformats.org/officeDocument/2006/relationships/font" Target="fonts/Montserrat-italic.fntdata"/><Relationship Id="rId32" Type="http://schemas.openxmlformats.org/officeDocument/2006/relationships/font" Target="fonts/Montserrat-bold.fntdata"/><Relationship Id="rId35" Type="http://schemas.openxmlformats.org/officeDocument/2006/relationships/font" Target="fonts/MontserratLight-regular.fntdata"/><Relationship Id="rId34" Type="http://schemas.openxmlformats.org/officeDocument/2006/relationships/font" Target="fonts/Montserrat-boldItalic.fntdata"/><Relationship Id="rId37" Type="http://schemas.openxmlformats.org/officeDocument/2006/relationships/font" Target="fonts/MontserratLight-italic.fntdata"/><Relationship Id="rId36" Type="http://schemas.openxmlformats.org/officeDocument/2006/relationships/font" Target="fonts/MontserratLight-bold.fntdata"/><Relationship Id="rId39" Type="http://schemas.openxmlformats.org/officeDocument/2006/relationships/font" Target="fonts/MontserratExtraLight-regular.fntdata"/><Relationship Id="rId38" Type="http://schemas.openxmlformats.org/officeDocument/2006/relationships/font" Target="fonts/Montserrat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SemiBold-bold.fntdata"/><Relationship Id="rId23" Type="http://schemas.openxmlformats.org/officeDocument/2006/relationships/font" Target="fonts/MontserratSemiBold-regular.fntdata"/><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Jimmy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think </a:t>
            </a:r>
            <a:r>
              <a:rPr lang="en-US"/>
              <a:t>We want you to take a moment to think back to the last few visits you had at your bank branch where you saw a teller.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 did you feel when you were waiting?  How did you feel throughout the process of your visit?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Perhaps some of you had great experiences where everything went find, just as expected.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perhaps some of you felt intimidated, lost, or nervous.  We asked these same questions to first year students here at the University of Waterloo, and this is how many of them felt when they visited their bank branch.</a:t>
            </a:r>
            <a:endParaRPr/>
          </a:p>
        </p:txBody>
      </p:sp>
      <p:sp>
        <p:nvSpPr>
          <p:cNvPr id="63" name="Google Shape;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5de3795cf_8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5de3795cf_8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Michelle</a:t>
            </a:r>
            <a:endParaRPr/>
          </a:p>
          <a:p>
            <a:pPr indent="0" lvl="0" marL="0" rtl="0" algn="l">
              <a:spcBef>
                <a:spcPts val="0"/>
              </a:spcBef>
              <a:spcAft>
                <a:spcPts val="0"/>
              </a:spcAft>
              <a:buNone/>
            </a:pPr>
            <a:r>
              <a:t/>
            </a:r>
            <a:endParaRPr/>
          </a:p>
        </p:txBody>
      </p:sp>
      <p:sp>
        <p:nvSpPr>
          <p:cNvPr id="197" name="Google Shape;197;g55de3795cf_8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5d0100301_1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Michelle</a:t>
            </a:r>
            <a:endParaRPr/>
          </a:p>
        </p:txBody>
      </p:sp>
      <p:sp>
        <p:nvSpPr>
          <p:cNvPr id="211" name="Google Shape;211;g55d0100301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5d0100301_1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Michelle</a:t>
            </a:r>
            <a:endParaRPr/>
          </a:p>
        </p:txBody>
      </p:sp>
      <p:sp>
        <p:nvSpPr>
          <p:cNvPr id="220" name="Google Shape;220;g55d0100301_1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580015724_2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Michelle</a:t>
            </a:r>
            <a:endParaRPr/>
          </a:p>
        </p:txBody>
      </p:sp>
      <p:sp>
        <p:nvSpPr>
          <p:cNvPr id="229" name="Google Shape;229;g5580015724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5836af8a5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Jimmy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take a moment to think back to our problem.  They don’t feel comfortable approaching a financial advisor.  Their bank branch is too far away and inconvenient for them to visit.  And as a result, they don’t have the time to go off of campus for appointments.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after pitching our idea to millenials, they’ve expressed that: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They would feel more comfortable meeting an advisor in that kind of environment.</a:t>
            </a:r>
            <a:endParaRPr/>
          </a:p>
          <a:p>
            <a:pPr indent="-317500" lvl="0" marL="457200" rtl="0" algn="l">
              <a:spcBef>
                <a:spcPts val="0"/>
              </a:spcBef>
              <a:spcAft>
                <a:spcPts val="0"/>
              </a:spcAft>
              <a:buSzPts val="1400"/>
              <a:buAutoNum type="arabicPeriod"/>
            </a:pPr>
            <a:r>
              <a:rPr lang="en-US"/>
              <a:t>With a collaborative space at the heart of campus, meeting with their bank advisor would be much more convenient</a:t>
            </a:r>
            <a:endParaRPr/>
          </a:p>
          <a:p>
            <a:pPr indent="-317500" lvl="0" marL="457200" rtl="0" algn="l">
              <a:spcBef>
                <a:spcPts val="0"/>
              </a:spcBef>
              <a:spcAft>
                <a:spcPts val="0"/>
              </a:spcAft>
              <a:buSzPts val="1400"/>
              <a:buAutoNum type="arabicPeriod"/>
            </a:pPr>
            <a:r>
              <a:rPr lang="en-US"/>
              <a:t>With a space where they’re already visiting to study, students can have the time to visit their advisor while they’re grabbing lunch or coffee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Thus solving the problem: “how can we make the banking experience more welcoming and comprehensive for first year students new to banking”</a:t>
            </a:r>
            <a:endParaRPr/>
          </a:p>
        </p:txBody>
      </p:sp>
      <p:sp>
        <p:nvSpPr>
          <p:cNvPr id="236" name="Google Shape;236;g55836af8a5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5d0100301_1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our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Hi, I’, _____...</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Sharon: 3B Computer Science, Research and Content Specialist</a:t>
            </a:r>
            <a:endParaRPr/>
          </a:p>
          <a:p>
            <a:pPr indent="0" lvl="0" marL="0" rtl="0" algn="l">
              <a:spcBef>
                <a:spcPts val="0"/>
              </a:spcBef>
              <a:spcAft>
                <a:spcPts val="0"/>
              </a:spcAft>
              <a:buNone/>
            </a:pPr>
            <a:r>
              <a:rPr lang="en-US"/>
              <a:t>Quinn: 1B GBDA, Research and Content Specialist</a:t>
            </a:r>
            <a:endParaRPr/>
          </a:p>
          <a:p>
            <a:pPr indent="0" lvl="0" marL="0" rtl="0" algn="l">
              <a:spcBef>
                <a:spcPts val="0"/>
              </a:spcBef>
              <a:spcAft>
                <a:spcPts val="0"/>
              </a:spcAft>
              <a:buNone/>
            </a:pPr>
            <a:r>
              <a:rPr lang="en-US"/>
              <a:t>Jimmy: 4B Arts and Business, Project Manager</a:t>
            </a:r>
            <a:endParaRPr/>
          </a:p>
          <a:p>
            <a:pPr indent="0" lvl="0" marL="0" rtl="0" algn="l">
              <a:spcBef>
                <a:spcPts val="0"/>
              </a:spcBef>
              <a:spcAft>
                <a:spcPts val="0"/>
              </a:spcAft>
              <a:buNone/>
            </a:pPr>
            <a:r>
              <a:rPr lang="en-US"/>
              <a:t>Michelle: 4B Environment and Business, Design Specialist</a:t>
            </a:r>
            <a:endParaRPr/>
          </a:p>
          <a:p>
            <a:pPr indent="0" lvl="0" marL="0" rtl="0" algn="l">
              <a:spcBef>
                <a:spcPts val="0"/>
              </a:spcBef>
              <a:spcAft>
                <a:spcPts val="0"/>
              </a:spcAft>
              <a:buNone/>
            </a:pPr>
            <a:r>
              <a:rPr lang="en-US"/>
              <a:t>Lea: 4B Liberal Studies,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together we bring our diverse expertise in design, user experience, and project management to bring a new banking experience to the table.</a:t>
            </a:r>
            <a:endParaRPr/>
          </a:p>
        </p:txBody>
      </p:sp>
      <p:sp>
        <p:nvSpPr>
          <p:cNvPr id="247" name="Google Shape;247;g55d0100301_1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580015724_2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Jimmy</a:t>
            </a:r>
            <a:endParaRPr/>
          </a:p>
          <a:p>
            <a:pPr indent="0" lvl="0" marL="0" rtl="0" algn="l">
              <a:spcBef>
                <a:spcPts val="0"/>
              </a:spcBef>
              <a:spcAft>
                <a:spcPts val="0"/>
              </a:spcAft>
              <a:buNone/>
            </a:pPr>
            <a:r>
              <a:t/>
            </a:r>
            <a:endParaRPr/>
          </a:p>
        </p:txBody>
      </p:sp>
      <p:sp>
        <p:nvSpPr>
          <p:cNvPr id="254" name="Google Shape;254;g5580015724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580015724_2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Jimmy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6" name="Google Shape;266;g5580015724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5d0100301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Meet Quinn, he is a first year GBDA student. Growing up he never </a:t>
            </a:r>
            <a:r>
              <a:rPr lang="en-US"/>
              <a:t>paid</a:t>
            </a:r>
            <a:r>
              <a:rPr lang="en-US"/>
              <a:t> much attention to banking and </a:t>
            </a:r>
            <a:r>
              <a:rPr lang="en-US"/>
              <a:t>finances as he never felt the need to</a:t>
            </a:r>
            <a:r>
              <a:rPr lang="en-US"/>
              <a:t>. He always left that to his parents while he focused on school and his music.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the 1st week of college and now he needs to open his first bank account. The problem is he feels uncomfortable approaching his local bank and interacting with the banking staff. The task of setting up an account seems extremely daunting to him, considering he has little to no financial literacy. As a customer he would love his banking experience to be less formal, distant and more in touch with his peer group.</a:t>
            </a:r>
            <a:endParaRPr/>
          </a:p>
        </p:txBody>
      </p:sp>
      <p:sp>
        <p:nvSpPr>
          <p:cNvPr id="68" name="Google Shape;68;g55d0100301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5d0100301_1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000000"/>
                </a:solidFill>
                <a:latin typeface="Roboto"/>
                <a:ea typeface="Roboto"/>
                <a:cs typeface="Roboto"/>
                <a:sym typeface="Roboto"/>
              </a:rPr>
              <a:t>Lea</a:t>
            </a:r>
            <a:endParaRPr>
              <a:solidFill>
                <a:srgbClr val="000000"/>
              </a:solidFill>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We arrived at a story like Quinn’s after having open conversations with 1st year students about their overall banking experience</a:t>
            </a:r>
            <a:endParaRPr>
              <a:solidFill>
                <a:srgbClr val="000000"/>
              </a:solidFill>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After 16 Interviews and a discussion post on Reddit, we discovered that a majority of incoming first-year international students had not heard of the big 5 banks prior to arriving in Canada, and in general</a:t>
            </a:r>
            <a:endParaRPr>
              <a:solidFill>
                <a:srgbClr val="000000"/>
              </a:solidFill>
              <a:latin typeface="Roboto"/>
              <a:ea typeface="Roboto"/>
              <a:cs typeface="Roboto"/>
              <a:sym typeface="Roboto"/>
            </a:endParaRPr>
          </a:p>
        </p:txBody>
      </p:sp>
      <p:sp>
        <p:nvSpPr>
          <p:cNvPr id="76" name="Google Shape;76;g55d0100301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5d0100301_1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Lea</a:t>
            </a:r>
            <a:endParaRPr/>
          </a:p>
          <a:p>
            <a:pPr indent="-304800" lvl="1" marL="9144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56% of students interviewed expressed minimal confidence in their financial literacy</a:t>
            </a:r>
            <a:endParaRPr>
              <a:solidFill>
                <a:srgbClr val="000000"/>
              </a:solidFill>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25% noted expected long waiting times for their bank visits</a:t>
            </a:r>
            <a:endParaRPr>
              <a:solidFill>
                <a:srgbClr val="000000"/>
              </a:solidFill>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en-US">
                <a:solidFill>
                  <a:srgbClr val="000000"/>
                </a:solidFill>
                <a:latin typeface="Roboto"/>
                <a:ea typeface="Roboto"/>
                <a:cs typeface="Roboto"/>
                <a:sym typeface="Roboto"/>
              </a:rPr>
              <a:t>Students expressed that they appreciated the fact that the employees genuinely cared about them, beyond them being just a customer.</a:t>
            </a:r>
            <a:endParaRPr>
              <a:solidFill>
                <a:srgbClr val="000000"/>
              </a:solidFill>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Among these, we heard that many felt that they perceived banks as formal, distant, serious, intimidating, dull, too professional and out of touch with youth.  This, we decided, became the focus of our project.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100" name="Google Shape;100;g55d0100301_1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5de3795cf_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Here’s a basic overview of a 12-step journey through a first-year’s initiation and ongoing relationship with their bank divided into three phases: discovery, starting account, and ongoing relationship.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Looking at our data, we noted several points in this journey that, more often than not, become pain points for students.</a:t>
            </a:r>
            <a:endParaRPr/>
          </a:p>
          <a:p>
            <a:pPr indent="-317500" lvl="0" marL="457200" rtl="0" algn="l">
              <a:spcBef>
                <a:spcPts val="0"/>
              </a:spcBef>
              <a:spcAft>
                <a:spcPts val="0"/>
              </a:spcAft>
              <a:buSzPts val="1400"/>
              <a:buChar char="-"/>
            </a:pPr>
            <a:r>
              <a:rPr lang="en-US"/>
              <a:t>set up appointment</a:t>
            </a:r>
            <a:endParaRPr/>
          </a:p>
          <a:p>
            <a:pPr indent="-317500" lvl="0" marL="457200" rtl="0" algn="l">
              <a:spcBef>
                <a:spcPts val="0"/>
              </a:spcBef>
              <a:spcAft>
                <a:spcPts val="0"/>
              </a:spcAft>
              <a:buSzPts val="1400"/>
              <a:buChar char="-"/>
            </a:pPr>
            <a:r>
              <a:rPr lang="en-US"/>
              <a:t>commute and wait in queue</a:t>
            </a:r>
            <a:endParaRPr/>
          </a:p>
          <a:p>
            <a:pPr indent="-317500" lvl="0" marL="457200" rtl="0" algn="l">
              <a:spcBef>
                <a:spcPts val="0"/>
              </a:spcBef>
              <a:spcAft>
                <a:spcPts val="0"/>
              </a:spcAft>
              <a:buSzPts val="1400"/>
              <a:buChar char="-"/>
            </a:pPr>
            <a:r>
              <a:rPr lang="en-US"/>
              <a:t>meet with teller</a:t>
            </a:r>
            <a:endParaRPr/>
          </a:p>
          <a:p>
            <a:pPr indent="-317500" lvl="0" marL="457200" rtl="0" algn="l">
              <a:spcBef>
                <a:spcPts val="0"/>
              </a:spcBef>
              <a:spcAft>
                <a:spcPts val="0"/>
              </a:spcAft>
              <a:buSzPts val="1400"/>
              <a:buChar char="-"/>
            </a:pPr>
            <a:r>
              <a:rPr lang="en-US"/>
              <a:t>conduct regular transactions</a:t>
            </a:r>
            <a:endParaRPr/>
          </a:p>
          <a:p>
            <a:pPr indent="-317500" lvl="0" marL="457200" rtl="0" algn="l">
              <a:spcBef>
                <a:spcPts val="0"/>
              </a:spcBef>
              <a:spcAft>
                <a:spcPts val="0"/>
              </a:spcAft>
              <a:buSzPts val="1400"/>
              <a:buChar char="-"/>
            </a:pPr>
            <a:r>
              <a:rPr lang="en-US"/>
              <a:t>receive customer support</a:t>
            </a:r>
            <a:endParaRPr/>
          </a:p>
          <a:p>
            <a:pPr indent="-317500" lvl="0" marL="457200" rtl="0" algn="l">
              <a:spcBef>
                <a:spcPts val="0"/>
              </a:spcBef>
              <a:spcAft>
                <a:spcPts val="0"/>
              </a:spcAft>
              <a:buSzPts val="1400"/>
              <a:buChar char="-"/>
            </a:pPr>
            <a:r>
              <a:rPr lang="en-US"/>
              <a:t>improve financial literacy</a:t>
            </a:r>
            <a:endParaRPr/>
          </a:p>
          <a:p>
            <a:pPr indent="0" lvl="0" marL="0" rtl="0" algn="l">
              <a:spcBef>
                <a:spcPts val="0"/>
              </a:spcBef>
              <a:spcAft>
                <a:spcPts val="0"/>
              </a:spcAft>
              <a:buNone/>
            </a:pPr>
            <a:r>
              <a:rPr lang="en-US"/>
              <a:t>These areas involve coordinating schedule, direct contact with bank representatives, and travelling to and being in the physical bank space.</a:t>
            </a:r>
            <a:endParaRPr/>
          </a:p>
          <a:p>
            <a:pPr indent="0" lvl="0" marL="0" rtl="0" algn="l">
              <a:spcBef>
                <a:spcPts val="0"/>
              </a:spcBef>
              <a:spcAft>
                <a:spcPts val="0"/>
              </a:spcAft>
              <a:buNone/>
            </a:pPr>
            <a:r>
              <a:rPr lang="en-US"/>
              <a:t>While our research noted that students tend to conduct their transactions online or through mobile apps for convenience, some concerns about security were raised. As well, there are times when face-to-face contact with representatives is necessary. </a:t>
            </a:r>
            <a:endParaRPr/>
          </a:p>
        </p:txBody>
      </p:sp>
      <p:sp>
        <p:nvSpPr>
          <p:cNvPr id="111" name="Google Shape;111;g55de3795cf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5d0100301_1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Quinn</a:t>
            </a:r>
            <a:endParaRPr/>
          </a:p>
        </p:txBody>
      </p:sp>
      <p:sp>
        <p:nvSpPr>
          <p:cNvPr id="163" name="Google Shape;163;g55d0100301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5d0100301_1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Quinn</a:t>
            </a:r>
            <a:endParaRPr/>
          </a:p>
          <a:p>
            <a:pPr indent="-304800" lvl="0" marL="4572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Students not taking full advantage of all the services banks offer that are included in their account due to a lack of financial knowledge</a:t>
            </a:r>
            <a:endParaRPr>
              <a:solidFill>
                <a:srgbClr val="000000"/>
              </a:solidFill>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And they weren’t seeking out financial help because:</a:t>
            </a:r>
            <a:endParaRPr>
              <a:solidFill>
                <a:srgbClr val="000000"/>
              </a:solidFill>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They’re afraid and intimidated of finances</a:t>
            </a:r>
            <a:endParaRPr>
              <a:solidFill>
                <a:srgbClr val="000000"/>
              </a:solidFill>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Have to book an appointment with financial advisor</a:t>
            </a:r>
            <a:endParaRPr>
              <a:solidFill>
                <a:srgbClr val="000000"/>
              </a:solidFill>
              <a:latin typeface="Roboto"/>
              <a:ea typeface="Roboto"/>
              <a:cs typeface="Roboto"/>
              <a:sym typeface="Roboto"/>
            </a:endParaRPr>
          </a:p>
          <a:p>
            <a:pPr indent="-304800" lvl="2" marL="13716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Seems too formal</a:t>
            </a:r>
            <a:endParaRPr>
              <a:solidFill>
                <a:srgbClr val="000000"/>
              </a:solidFill>
              <a:latin typeface="Roboto"/>
              <a:ea typeface="Roboto"/>
              <a:cs typeface="Roboto"/>
              <a:sym typeface="Roboto"/>
            </a:endParaRPr>
          </a:p>
          <a:p>
            <a:pPr indent="-304800" lvl="2" marL="13716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Takes initiative and time</a:t>
            </a:r>
            <a:endParaRPr>
              <a:solidFill>
                <a:srgbClr val="000000"/>
              </a:solidFill>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US">
                <a:solidFill>
                  <a:srgbClr val="000000"/>
                </a:solidFill>
                <a:latin typeface="Roboto"/>
                <a:ea typeface="Roboto"/>
                <a:cs typeface="Roboto"/>
                <a:sym typeface="Roboto"/>
              </a:rPr>
              <a:t>Doesn’t seem that important to them at the moment when they are focused on school </a:t>
            </a:r>
            <a:endParaRPr>
              <a:solidFill>
                <a:srgbClr val="000000"/>
              </a:solidFill>
              <a:latin typeface="Roboto"/>
              <a:ea typeface="Roboto"/>
              <a:cs typeface="Roboto"/>
              <a:sym typeface="Roboto"/>
            </a:endParaRPr>
          </a:p>
          <a:p>
            <a:pPr indent="-304800" lvl="0" marL="457200" rtl="0" algn="l">
              <a:lnSpc>
                <a:spcPct val="115000"/>
              </a:lnSpc>
              <a:spcBef>
                <a:spcPts val="0"/>
              </a:spcBef>
              <a:spcAft>
                <a:spcPts val="0"/>
              </a:spcAft>
              <a:buSzPts val="1200"/>
              <a:buChar char="●"/>
            </a:pPr>
            <a:r>
              <a:rPr lang="en-US">
                <a:solidFill>
                  <a:srgbClr val="000000"/>
                </a:solidFill>
                <a:latin typeface="Arial"/>
                <a:ea typeface="Arial"/>
                <a:cs typeface="Arial"/>
                <a:sym typeface="Arial"/>
              </a:rPr>
              <a:t>After identifying stressors in the journey for our demographic we came to one question: </a:t>
            </a:r>
            <a:r>
              <a:rPr lang="en-US">
                <a:solidFill>
                  <a:srgbClr val="000000"/>
                </a:solidFill>
                <a:latin typeface="Roboto"/>
                <a:ea typeface="Roboto"/>
                <a:cs typeface="Roboto"/>
                <a:sym typeface="Roboto"/>
              </a:rPr>
              <a:t>how can we make the banking experience more welcoming and comprehensive for first year students new to banking?</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171" name="Google Shape;171;g55d0100301_1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5d0100301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Michelle</a:t>
            </a:r>
            <a:endParaRPr/>
          </a:p>
          <a:p>
            <a:pPr indent="0" lvl="0" marL="0" rtl="0" algn="l">
              <a:spcBef>
                <a:spcPts val="0"/>
              </a:spcBef>
              <a:spcAft>
                <a:spcPts val="0"/>
              </a:spcAft>
              <a:buNone/>
            </a:pPr>
            <a:r>
              <a:t/>
            </a:r>
            <a:endParaRPr/>
          </a:p>
        </p:txBody>
      </p:sp>
      <p:sp>
        <p:nvSpPr>
          <p:cNvPr id="182" name="Google Shape;182;g55d010030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5d0100301_1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Michelle</a:t>
            </a:r>
            <a:endParaRPr/>
          </a:p>
        </p:txBody>
      </p:sp>
      <p:sp>
        <p:nvSpPr>
          <p:cNvPr id="189" name="Google Shape;189;g55d0100301_1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14" name="Shape 14"/>
        <p:cNvGrpSpPr/>
        <p:nvPr/>
      </p:nvGrpSpPr>
      <p:grpSpPr>
        <a:xfrm>
          <a:off x="0" y="0"/>
          <a:ext cx="0" cy="0"/>
          <a:chOff x="0" y="0"/>
          <a:chExt cx="0" cy="0"/>
        </a:xfrm>
      </p:grpSpPr>
      <p:sp>
        <p:nvSpPr>
          <p:cNvPr id="15" name="Google Shape;15;p2"/>
          <p:cNvSpPr/>
          <p:nvPr>
            <p:ph idx="2" type="pic"/>
          </p:nvPr>
        </p:nvSpPr>
        <p:spPr>
          <a:xfrm>
            <a:off x="2752960" y="461730"/>
            <a:ext cx="5576964" cy="5554463"/>
          </a:xfrm>
          <a:prstGeom prst="rect">
            <a:avLst/>
          </a:prstGeom>
          <a:gradFill>
            <a:gsLst>
              <a:gs pos="0">
                <a:srgbClr val="D8D8D8"/>
              </a:gs>
              <a:gs pos="99000">
                <a:srgbClr val="BFBFBF"/>
              </a:gs>
              <a:gs pos="100000">
                <a:srgbClr val="BFBFBF"/>
              </a:gs>
            </a:gsLst>
            <a:lin ang="5400000" scaled="0"/>
          </a:gra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16" name="Google Shape;16;p2"/>
          <p:cNvSpPr txBox="1"/>
          <p:nvPr>
            <p:ph type="title"/>
          </p:nvPr>
        </p:nvSpPr>
        <p:spPr>
          <a:xfrm>
            <a:off x="1724526" y="126584"/>
            <a:ext cx="3891083" cy="2358197"/>
          </a:xfrm>
          <a:prstGeom prst="rect">
            <a:avLst/>
          </a:prstGeom>
          <a:noFill/>
          <a:ln>
            <a:noFill/>
          </a:ln>
        </p:spPr>
        <p:txBody>
          <a:bodyPr anchorCtr="0" anchor="t" bIns="45700" lIns="0" spcFirstLastPara="1" rIns="0" wrap="square" tIns="45700"/>
          <a:lstStyle>
            <a:lvl1pPr lvl="0" algn="l">
              <a:lnSpc>
                <a:spcPct val="90000"/>
              </a:lnSpc>
              <a:spcBef>
                <a:spcPts val="0"/>
              </a:spcBef>
              <a:spcAft>
                <a:spcPts val="0"/>
              </a:spcAft>
              <a:buClr>
                <a:schemeClr val="dk1"/>
              </a:buClr>
              <a:buSzPts val="3400"/>
              <a:buFont typeface="Source Sans Pro"/>
              <a:buNone/>
              <a:defRPr b="1" i="0" sz="3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nvSpPr>
        <p:spPr>
          <a:xfrm>
            <a:off x="11386269" y="235611"/>
            <a:ext cx="647753" cy="328295"/>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sp>
        <p:nvSpPr>
          <p:cNvPr id="18" name="Google Shape;18;p2"/>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cxnSp>
        <p:nvCxnSpPr>
          <p:cNvPr id="19" name="Google Shape;19;p2"/>
          <p:cNvCxnSpPr/>
          <p:nvPr/>
        </p:nvCxnSpPr>
        <p:spPr>
          <a:xfrm>
            <a:off x="1065320" y="0"/>
            <a:ext cx="0" cy="6858000"/>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20" name="Google Shape;20;p2"/>
          <p:cNvCxnSpPr/>
          <p:nvPr/>
        </p:nvCxnSpPr>
        <p:spPr>
          <a:xfrm>
            <a:off x="11711748" y="612559"/>
            <a:ext cx="0" cy="39750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 Slide">
  <p:cSld name="14_Title Slide">
    <p:spTree>
      <p:nvGrpSpPr>
        <p:cNvPr id="21" name="Shape 21"/>
        <p:cNvGrpSpPr/>
        <p:nvPr/>
      </p:nvGrpSpPr>
      <p:grpSpPr>
        <a:xfrm>
          <a:off x="0" y="0"/>
          <a:ext cx="0" cy="0"/>
          <a:chOff x="0" y="0"/>
          <a:chExt cx="0" cy="0"/>
        </a:xfrm>
      </p:grpSpPr>
      <p:sp>
        <p:nvSpPr>
          <p:cNvPr id="22" name="Google Shape;22;p3"/>
          <p:cNvSpPr txBox="1"/>
          <p:nvPr>
            <p:ph type="title"/>
          </p:nvPr>
        </p:nvSpPr>
        <p:spPr>
          <a:xfrm>
            <a:off x="1724526" y="126584"/>
            <a:ext cx="3891083" cy="2358197"/>
          </a:xfrm>
          <a:prstGeom prst="rect">
            <a:avLst/>
          </a:prstGeom>
          <a:noFill/>
          <a:ln>
            <a:noFill/>
          </a:ln>
        </p:spPr>
        <p:txBody>
          <a:bodyPr anchorCtr="0" anchor="t" bIns="45700" lIns="0" spcFirstLastPara="1" rIns="0" wrap="square" tIns="45700"/>
          <a:lstStyle>
            <a:lvl1pPr lvl="0" algn="l">
              <a:lnSpc>
                <a:spcPct val="90000"/>
              </a:lnSpc>
              <a:spcBef>
                <a:spcPts val="0"/>
              </a:spcBef>
              <a:spcAft>
                <a:spcPts val="0"/>
              </a:spcAft>
              <a:buClr>
                <a:schemeClr val="dk1"/>
              </a:buClr>
              <a:buSzPts val="3400"/>
              <a:buFont typeface="Source Sans Pro"/>
              <a:buNone/>
              <a:defRPr b="1" i="0" sz="3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nvSpPr>
        <p:spPr>
          <a:xfrm>
            <a:off x="11386269" y="235611"/>
            <a:ext cx="647753" cy="328295"/>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sp>
        <p:nvSpPr>
          <p:cNvPr id="24" name="Google Shape;24;p3"/>
          <p:cNvSpPr/>
          <p:nvPr>
            <p:ph idx="2" type="pic"/>
          </p:nvPr>
        </p:nvSpPr>
        <p:spPr>
          <a:xfrm>
            <a:off x="5064966" y="1"/>
            <a:ext cx="3125635" cy="2293298"/>
          </a:xfrm>
          <a:prstGeom prst="rect">
            <a:avLst/>
          </a:prstGeom>
          <a:gradFill>
            <a:gsLst>
              <a:gs pos="0">
                <a:srgbClr val="D8D8D8"/>
              </a:gs>
              <a:gs pos="99000">
                <a:srgbClr val="BFBFBF"/>
              </a:gs>
              <a:gs pos="100000">
                <a:srgbClr val="BFBFBF"/>
              </a:gs>
            </a:gsLst>
            <a:lin ang="5400000" scaled="0"/>
          </a:gra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25" name="Google Shape;25;p3"/>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sp>
        <p:nvSpPr>
          <p:cNvPr id="26" name="Google Shape;26;p3"/>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cxnSp>
        <p:nvCxnSpPr>
          <p:cNvPr id="27" name="Google Shape;27;p3"/>
          <p:cNvCxnSpPr/>
          <p:nvPr/>
        </p:nvCxnSpPr>
        <p:spPr>
          <a:xfrm>
            <a:off x="1065320" y="0"/>
            <a:ext cx="0" cy="6858000"/>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28" name="Google Shape;28;p3"/>
          <p:cNvCxnSpPr/>
          <p:nvPr/>
        </p:nvCxnSpPr>
        <p:spPr>
          <a:xfrm>
            <a:off x="11711748" y="612559"/>
            <a:ext cx="0" cy="39750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9" name="Shape 29"/>
        <p:cNvGrpSpPr/>
        <p:nvPr/>
      </p:nvGrpSpPr>
      <p:grpSpPr>
        <a:xfrm>
          <a:off x="0" y="0"/>
          <a:ext cx="0" cy="0"/>
          <a:chOff x="0" y="0"/>
          <a:chExt cx="0" cy="0"/>
        </a:xfrm>
      </p:grpSpPr>
      <p:sp>
        <p:nvSpPr>
          <p:cNvPr id="30" name="Google Shape;30;p4"/>
          <p:cNvSpPr txBox="1"/>
          <p:nvPr>
            <p:ph type="title"/>
          </p:nvPr>
        </p:nvSpPr>
        <p:spPr>
          <a:xfrm>
            <a:off x="1724526" y="126584"/>
            <a:ext cx="3891083" cy="2358197"/>
          </a:xfrm>
          <a:prstGeom prst="rect">
            <a:avLst/>
          </a:prstGeom>
          <a:noFill/>
          <a:ln>
            <a:noFill/>
          </a:ln>
        </p:spPr>
        <p:txBody>
          <a:bodyPr anchorCtr="0" anchor="t" bIns="45700" lIns="0" spcFirstLastPara="1" rIns="0" wrap="square" tIns="45700"/>
          <a:lstStyle>
            <a:lvl1pPr lvl="0" algn="l">
              <a:lnSpc>
                <a:spcPct val="90000"/>
              </a:lnSpc>
              <a:spcBef>
                <a:spcPts val="0"/>
              </a:spcBef>
              <a:spcAft>
                <a:spcPts val="0"/>
              </a:spcAft>
              <a:buClr>
                <a:schemeClr val="dk1"/>
              </a:buClr>
              <a:buSzPts val="3400"/>
              <a:buFont typeface="Source Sans Pro"/>
              <a:buNone/>
              <a:defRPr b="1" i="0" sz="3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sp>
        <p:nvSpPr>
          <p:cNvPr id="32" name="Google Shape;32;p4"/>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cxnSp>
        <p:nvCxnSpPr>
          <p:cNvPr id="33" name="Google Shape;33;p4"/>
          <p:cNvCxnSpPr/>
          <p:nvPr/>
        </p:nvCxnSpPr>
        <p:spPr>
          <a:xfrm>
            <a:off x="1065320" y="0"/>
            <a:ext cx="0" cy="6858000"/>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34" name="Google Shape;34;p4"/>
          <p:cNvCxnSpPr/>
          <p:nvPr/>
        </p:nvCxnSpPr>
        <p:spPr>
          <a:xfrm>
            <a:off x="11711748" y="612559"/>
            <a:ext cx="0" cy="39750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_Title Slide">
  <p:cSld name="23_Title Slide">
    <p:spTree>
      <p:nvGrpSpPr>
        <p:cNvPr id="35" name="Shape 35"/>
        <p:cNvGrpSpPr/>
        <p:nvPr/>
      </p:nvGrpSpPr>
      <p:grpSpPr>
        <a:xfrm>
          <a:off x="0" y="0"/>
          <a:ext cx="0" cy="0"/>
          <a:chOff x="0" y="0"/>
          <a:chExt cx="0" cy="0"/>
        </a:xfrm>
      </p:grpSpPr>
      <p:sp>
        <p:nvSpPr>
          <p:cNvPr id="36" name="Google Shape;36;p5"/>
          <p:cNvSpPr/>
          <p:nvPr>
            <p:ph idx="2" type="pic"/>
          </p:nvPr>
        </p:nvSpPr>
        <p:spPr>
          <a:xfrm>
            <a:off x="1724526" y="1818861"/>
            <a:ext cx="3020271" cy="4283454"/>
          </a:xfrm>
          <a:prstGeom prst="rect">
            <a:avLst/>
          </a:prstGeom>
          <a:gradFill>
            <a:gsLst>
              <a:gs pos="0">
                <a:srgbClr val="D8D8D8"/>
              </a:gs>
              <a:gs pos="99000">
                <a:srgbClr val="BFBFBF"/>
              </a:gs>
              <a:gs pos="100000">
                <a:srgbClr val="BFBFBF"/>
              </a:gs>
            </a:gsLst>
            <a:lin ang="5400000" scaled="0"/>
          </a:gra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37" name="Google Shape;37;p5"/>
          <p:cNvSpPr/>
          <p:nvPr>
            <p:ph idx="3" type="pic"/>
          </p:nvPr>
        </p:nvSpPr>
        <p:spPr>
          <a:xfrm>
            <a:off x="4903823" y="1818861"/>
            <a:ext cx="3020271" cy="4283454"/>
          </a:xfrm>
          <a:prstGeom prst="rect">
            <a:avLst/>
          </a:prstGeom>
          <a:gradFill>
            <a:gsLst>
              <a:gs pos="0">
                <a:srgbClr val="D8D8D8"/>
              </a:gs>
              <a:gs pos="99000">
                <a:srgbClr val="BFBFBF"/>
              </a:gs>
              <a:gs pos="100000">
                <a:srgbClr val="BFBFBF"/>
              </a:gs>
            </a:gsLst>
            <a:lin ang="5400000" scaled="0"/>
          </a:gra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38" name="Google Shape;38;p5"/>
          <p:cNvSpPr/>
          <p:nvPr>
            <p:ph idx="4" type="pic"/>
          </p:nvPr>
        </p:nvSpPr>
        <p:spPr>
          <a:xfrm>
            <a:off x="8083120" y="1818861"/>
            <a:ext cx="3020271" cy="4283454"/>
          </a:xfrm>
          <a:prstGeom prst="rect">
            <a:avLst/>
          </a:prstGeom>
          <a:gradFill>
            <a:gsLst>
              <a:gs pos="0">
                <a:srgbClr val="D8D8D8"/>
              </a:gs>
              <a:gs pos="99000">
                <a:srgbClr val="BFBFBF"/>
              </a:gs>
              <a:gs pos="100000">
                <a:srgbClr val="BFBFBF"/>
              </a:gs>
            </a:gsLst>
            <a:lin ang="5400000" scaled="0"/>
          </a:gra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39" name="Google Shape;39;p5"/>
          <p:cNvSpPr txBox="1"/>
          <p:nvPr>
            <p:ph type="title"/>
          </p:nvPr>
        </p:nvSpPr>
        <p:spPr>
          <a:xfrm>
            <a:off x="1724526" y="126584"/>
            <a:ext cx="3891083" cy="2358197"/>
          </a:xfrm>
          <a:prstGeom prst="rect">
            <a:avLst/>
          </a:prstGeom>
          <a:noFill/>
          <a:ln>
            <a:noFill/>
          </a:ln>
        </p:spPr>
        <p:txBody>
          <a:bodyPr anchorCtr="0" anchor="t" bIns="45700" lIns="0" spcFirstLastPara="1" rIns="0" wrap="square" tIns="45700"/>
          <a:lstStyle>
            <a:lvl1pPr lvl="0" algn="l">
              <a:lnSpc>
                <a:spcPct val="90000"/>
              </a:lnSpc>
              <a:spcBef>
                <a:spcPts val="0"/>
              </a:spcBef>
              <a:spcAft>
                <a:spcPts val="0"/>
              </a:spcAft>
              <a:buClr>
                <a:schemeClr val="dk1"/>
              </a:buClr>
              <a:buSzPts val="3400"/>
              <a:buFont typeface="Source Sans Pro"/>
              <a:buNone/>
              <a:defRPr b="1" i="0" sz="3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sp>
        <p:nvSpPr>
          <p:cNvPr id="41" name="Google Shape;41;p5"/>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cxnSp>
        <p:nvCxnSpPr>
          <p:cNvPr id="42" name="Google Shape;42;p5"/>
          <p:cNvCxnSpPr/>
          <p:nvPr/>
        </p:nvCxnSpPr>
        <p:spPr>
          <a:xfrm>
            <a:off x="1065320" y="0"/>
            <a:ext cx="0" cy="6858000"/>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43" name="Google Shape;43;p5"/>
          <p:cNvCxnSpPr/>
          <p:nvPr/>
        </p:nvCxnSpPr>
        <p:spPr>
          <a:xfrm>
            <a:off x="11711748" y="612559"/>
            <a:ext cx="0" cy="39750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_Title Slide">
  <p:cSld name="33_Title Slide">
    <p:spTree>
      <p:nvGrpSpPr>
        <p:cNvPr id="44" name="Shape 44"/>
        <p:cNvGrpSpPr/>
        <p:nvPr/>
      </p:nvGrpSpPr>
      <p:grpSpPr>
        <a:xfrm>
          <a:off x="0" y="0"/>
          <a:ext cx="0" cy="0"/>
          <a:chOff x="0" y="0"/>
          <a:chExt cx="0" cy="0"/>
        </a:xfrm>
      </p:grpSpPr>
      <p:sp>
        <p:nvSpPr>
          <p:cNvPr id="45" name="Google Shape;45;p6"/>
          <p:cNvSpPr/>
          <p:nvPr>
            <p:ph idx="2" type="pic"/>
          </p:nvPr>
        </p:nvSpPr>
        <p:spPr>
          <a:xfrm>
            <a:off x="4288970" y="1034425"/>
            <a:ext cx="7073035" cy="4913145"/>
          </a:xfrm>
          <a:prstGeom prst="rect">
            <a:avLst/>
          </a:prstGeom>
          <a:gradFill>
            <a:gsLst>
              <a:gs pos="0">
                <a:srgbClr val="D8D8D8"/>
              </a:gs>
              <a:gs pos="99000">
                <a:srgbClr val="BFBFBF"/>
              </a:gs>
              <a:gs pos="100000">
                <a:srgbClr val="BFBFBF"/>
              </a:gs>
            </a:gsLst>
            <a:lin ang="5400000" scaled="0"/>
          </a:gra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46" name="Google Shape;46;p6"/>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sp>
        <p:nvSpPr>
          <p:cNvPr id="47" name="Google Shape;47;p6"/>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cxnSp>
        <p:nvCxnSpPr>
          <p:cNvPr id="48" name="Google Shape;48;p6"/>
          <p:cNvCxnSpPr/>
          <p:nvPr/>
        </p:nvCxnSpPr>
        <p:spPr>
          <a:xfrm>
            <a:off x="1065320" y="0"/>
            <a:ext cx="0" cy="6858000"/>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49" name="Google Shape;49;p6"/>
          <p:cNvCxnSpPr/>
          <p:nvPr/>
        </p:nvCxnSpPr>
        <p:spPr>
          <a:xfrm>
            <a:off x="11711748" y="612559"/>
            <a:ext cx="0" cy="39750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_Custom Layout">
  <p:cSld name="43_Custom Layout">
    <p:spTree>
      <p:nvGrpSpPr>
        <p:cNvPr id="50" name="Shape 50"/>
        <p:cNvGrpSpPr/>
        <p:nvPr/>
      </p:nvGrpSpPr>
      <p:grpSpPr>
        <a:xfrm>
          <a:off x="0" y="0"/>
          <a:ext cx="0" cy="0"/>
          <a:chOff x="0" y="0"/>
          <a:chExt cx="0" cy="0"/>
        </a:xfrm>
      </p:grpSpPr>
      <p:pic>
        <p:nvPicPr>
          <p:cNvPr id="51" name="Google Shape;51;p7"/>
          <p:cNvPicPr preferRelativeResize="0"/>
          <p:nvPr/>
        </p:nvPicPr>
        <p:blipFill rotWithShape="1">
          <a:blip r:embed="rId2">
            <a:alphaModFix amt="35000"/>
          </a:blip>
          <a:srcRect b="0" l="0" r="0" t="0"/>
          <a:stretch/>
        </p:blipFill>
        <p:spPr>
          <a:xfrm>
            <a:off x="5868574" y="1020268"/>
            <a:ext cx="2529176" cy="5136776"/>
          </a:xfrm>
          <a:prstGeom prst="rect">
            <a:avLst/>
          </a:prstGeom>
          <a:noFill/>
          <a:ln>
            <a:noFill/>
          </a:ln>
        </p:spPr>
      </p:pic>
      <p:pic>
        <p:nvPicPr>
          <p:cNvPr id="52" name="Google Shape;52;p7"/>
          <p:cNvPicPr preferRelativeResize="0"/>
          <p:nvPr/>
        </p:nvPicPr>
        <p:blipFill rotWithShape="1">
          <a:blip r:embed="rId2">
            <a:alphaModFix amt="35000"/>
          </a:blip>
          <a:srcRect b="0" l="0" r="0" t="0"/>
          <a:stretch/>
        </p:blipFill>
        <p:spPr>
          <a:xfrm>
            <a:off x="8397750" y="1020268"/>
            <a:ext cx="2529176" cy="5136776"/>
          </a:xfrm>
          <a:prstGeom prst="rect">
            <a:avLst/>
          </a:prstGeom>
          <a:noFill/>
          <a:ln>
            <a:noFill/>
          </a:ln>
        </p:spPr>
      </p:pic>
      <p:sp>
        <p:nvSpPr>
          <p:cNvPr id="53" name="Google Shape;53;p7"/>
          <p:cNvSpPr/>
          <p:nvPr>
            <p:ph idx="2" type="pic"/>
          </p:nvPr>
        </p:nvSpPr>
        <p:spPr>
          <a:xfrm>
            <a:off x="6082427" y="1721637"/>
            <a:ext cx="2098358" cy="3737723"/>
          </a:xfrm>
          <a:prstGeom prst="rect">
            <a:avLst/>
          </a:prstGeom>
          <a:gradFill>
            <a:gsLst>
              <a:gs pos="0">
                <a:srgbClr val="D8D8D8"/>
              </a:gs>
              <a:gs pos="99000">
                <a:srgbClr val="BFBFBF"/>
              </a:gs>
              <a:gs pos="100000">
                <a:srgbClr val="BFBFBF"/>
              </a:gs>
            </a:gsLst>
            <a:lin ang="5400000" scaled="0"/>
          </a:gra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54" name="Google Shape;54;p7"/>
          <p:cNvSpPr/>
          <p:nvPr>
            <p:ph idx="3" type="pic"/>
          </p:nvPr>
        </p:nvSpPr>
        <p:spPr>
          <a:xfrm>
            <a:off x="8619150" y="1721637"/>
            <a:ext cx="2098358" cy="3737723"/>
          </a:xfrm>
          <a:prstGeom prst="rect">
            <a:avLst/>
          </a:prstGeom>
          <a:gradFill>
            <a:gsLst>
              <a:gs pos="0">
                <a:srgbClr val="D8D8D8"/>
              </a:gs>
              <a:gs pos="99000">
                <a:srgbClr val="BFBFBF"/>
              </a:gs>
              <a:gs pos="100000">
                <a:srgbClr val="BFBFBF"/>
              </a:gs>
            </a:gsLst>
            <a:lin ang="5400000" scaled="0"/>
          </a:gra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55" name="Google Shape;55;p7"/>
          <p:cNvSpPr txBox="1"/>
          <p:nvPr>
            <p:ph type="title"/>
          </p:nvPr>
        </p:nvSpPr>
        <p:spPr>
          <a:xfrm>
            <a:off x="1724526" y="126584"/>
            <a:ext cx="3891083" cy="2358197"/>
          </a:xfrm>
          <a:prstGeom prst="rect">
            <a:avLst/>
          </a:prstGeom>
          <a:noFill/>
          <a:ln>
            <a:noFill/>
          </a:ln>
        </p:spPr>
        <p:txBody>
          <a:bodyPr anchorCtr="0" anchor="t" bIns="45700" lIns="0" spcFirstLastPara="1" rIns="0" wrap="square" tIns="45700"/>
          <a:lstStyle>
            <a:lvl1pPr lvl="0" algn="l">
              <a:lnSpc>
                <a:spcPct val="90000"/>
              </a:lnSpc>
              <a:spcBef>
                <a:spcPts val="0"/>
              </a:spcBef>
              <a:spcAft>
                <a:spcPts val="0"/>
              </a:spcAft>
              <a:buClr>
                <a:schemeClr val="dk1"/>
              </a:buClr>
              <a:buSzPts val="3400"/>
              <a:buFont typeface="Source Sans Pro"/>
              <a:buNone/>
              <a:defRPr b="1" i="0" sz="3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sp>
        <p:nvSpPr>
          <p:cNvPr id="57" name="Google Shape;57;p7"/>
          <p:cNvSpPr txBox="1"/>
          <p:nvPr/>
        </p:nvSpPr>
        <p:spPr>
          <a:xfrm>
            <a:off x="11386269" y="235611"/>
            <a:ext cx="647700" cy="328200"/>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1" i="0" lang="en-US" sz="1200">
                <a:solidFill>
                  <a:schemeClr val="dk1"/>
                </a:solidFill>
                <a:latin typeface="Source Sans Pro"/>
                <a:ea typeface="Source Sans Pro"/>
                <a:cs typeface="Source Sans Pro"/>
                <a:sym typeface="Source Sans Pro"/>
              </a:rPr>
              <a:t>‹#›</a:t>
            </a:fld>
            <a:endParaRPr b="1" i="0" sz="1200">
              <a:solidFill>
                <a:schemeClr val="dk1"/>
              </a:solidFill>
              <a:latin typeface="Source Sans Pro"/>
              <a:ea typeface="Source Sans Pro"/>
              <a:cs typeface="Source Sans Pro"/>
              <a:sym typeface="Source Sans Pro"/>
            </a:endParaRPr>
          </a:p>
        </p:txBody>
      </p:sp>
      <p:cxnSp>
        <p:nvCxnSpPr>
          <p:cNvPr id="58" name="Google Shape;58;p7"/>
          <p:cNvCxnSpPr/>
          <p:nvPr/>
        </p:nvCxnSpPr>
        <p:spPr>
          <a:xfrm>
            <a:off x="1065320" y="0"/>
            <a:ext cx="0" cy="6858000"/>
          </a:xfrm>
          <a:prstGeom prst="straightConnector1">
            <a:avLst/>
          </a:prstGeom>
          <a:noFill/>
          <a:ln cap="flat" cmpd="sng" w="9525">
            <a:solidFill>
              <a:schemeClr val="dk1">
                <a:alpha val="20000"/>
              </a:schemeClr>
            </a:solidFill>
            <a:prstDash val="solid"/>
            <a:miter lim="800000"/>
            <a:headEnd len="sm" w="sm" type="none"/>
            <a:tailEnd len="sm" w="sm" type="none"/>
          </a:ln>
        </p:spPr>
      </p:cxnSp>
      <p:cxnSp>
        <p:nvCxnSpPr>
          <p:cNvPr id="59" name="Google Shape;59;p7"/>
          <p:cNvCxnSpPr/>
          <p:nvPr/>
        </p:nvCxnSpPr>
        <p:spPr>
          <a:xfrm>
            <a:off x="11711748" y="612559"/>
            <a:ext cx="0" cy="39750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60"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724526" y="365125"/>
            <a:ext cx="9629400" cy="1325700"/>
          </a:xfrm>
          <a:prstGeom prst="rect">
            <a:avLst/>
          </a:prstGeom>
          <a:noFill/>
          <a:ln>
            <a:noFill/>
          </a:ln>
        </p:spPr>
        <p:txBody>
          <a:bodyPr anchorCtr="0" anchor="ctr" bIns="45700" lIns="0" spcFirstLastPara="1" rIns="0" wrap="square" tIns="45700"/>
          <a:lstStyle>
            <a:lvl1pPr lvl="0" marR="0" rtl="0" algn="l">
              <a:lnSpc>
                <a:spcPct val="90000"/>
              </a:lnSpc>
              <a:spcBef>
                <a:spcPts val="0"/>
              </a:spcBef>
              <a:spcAft>
                <a:spcPts val="0"/>
              </a:spcAft>
              <a:buClr>
                <a:schemeClr val="dk1"/>
              </a:buClr>
              <a:buSzPts val="4400"/>
              <a:buFont typeface="Montserrat Light"/>
              <a:buNone/>
              <a:defRPr i="0" sz="4400" u="none" cap="none" strike="noStrike">
                <a:solidFill>
                  <a:schemeClr val="dk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724526" y="1825625"/>
            <a:ext cx="9629274" cy="4351338"/>
          </a:xfrm>
          <a:prstGeom prst="rect">
            <a:avLst/>
          </a:prstGeom>
          <a:noFill/>
          <a:ln>
            <a:noFill/>
          </a:ln>
        </p:spPr>
        <p:txBody>
          <a:bodyPr anchorCtr="0" anchor="t" bIns="45700" lIns="0" spcFirstLastPara="1" rIns="0" wrap="square" tIns="45700"/>
          <a:lstStyle>
            <a:lvl1pPr indent="-533400" lvl="0" marL="457200" marR="0" rtl="0" algn="l">
              <a:lnSpc>
                <a:spcPct val="90000"/>
              </a:lnSpc>
              <a:spcBef>
                <a:spcPts val="1000"/>
              </a:spcBef>
              <a:spcAft>
                <a:spcPts val="0"/>
              </a:spcAft>
              <a:buClr>
                <a:schemeClr val="dk1"/>
              </a:buClr>
              <a:buSzPts val="4800"/>
              <a:buFont typeface="Montserrat ExtraLight"/>
              <a:buChar char="•"/>
              <a:defRPr i="0" sz="4800" u="none" cap="none" strike="noStrike">
                <a:solidFill>
                  <a:schemeClr val="dk1"/>
                </a:solidFill>
                <a:latin typeface="Montserrat ExtraLight"/>
                <a:ea typeface="Montserrat ExtraLight"/>
                <a:cs typeface="Montserrat ExtraLight"/>
                <a:sym typeface="Montserrat ExtraLight"/>
              </a:defRPr>
            </a:lvl1pPr>
            <a:lvl2pPr indent="-457200" lvl="1" marL="914400" marR="0" rtl="0" algn="l">
              <a:lnSpc>
                <a:spcPct val="90000"/>
              </a:lnSpc>
              <a:spcBef>
                <a:spcPts val="500"/>
              </a:spcBef>
              <a:spcAft>
                <a:spcPts val="0"/>
              </a:spcAft>
              <a:buClr>
                <a:schemeClr val="dk1"/>
              </a:buClr>
              <a:buSzPts val="3600"/>
              <a:buFont typeface="Montserrat ExtraLight"/>
              <a:buChar char="•"/>
              <a:defRPr i="0" sz="3600" u="none" cap="none" strike="noStrike">
                <a:solidFill>
                  <a:schemeClr val="dk1"/>
                </a:solidFill>
                <a:latin typeface="Montserrat ExtraLight"/>
                <a:ea typeface="Montserrat ExtraLight"/>
                <a:cs typeface="Montserrat ExtraLight"/>
                <a:sym typeface="Montserrat ExtraLight"/>
              </a:defRPr>
            </a:lvl2pPr>
            <a:lvl3pPr indent="-381000" lvl="2" marL="1371600" marR="0" rtl="0" algn="l">
              <a:lnSpc>
                <a:spcPct val="90000"/>
              </a:lnSpc>
              <a:spcBef>
                <a:spcPts val="500"/>
              </a:spcBef>
              <a:spcAft>
                <a:spcPts val="0"/>
              </a:spcAft>
              <a:buClr>
                <a:schemeClr val="dk1"/>
              </a:buClr>
              <a:buSzPts val="2400"/>
              <a:buFont typeface="Montserrat ExtraLight"/>
              <a:buChar char="•"/>
              <a:defRPr i="0" sz="2400" u="none" cap="none" strike="noStrike">
                <a:solidFill>
                  <a:schemeClr val="dk1"/>
                </a:solidFill>
                <a:latin typeface="Montserrat ExtraLight"/>
                <a:ea typeface="Montserrat ExtraLight"/>
                <a:cs typeface="Montserrat ExtraLight"/>
                <a:sym typeface="Montserrat ExtraLight"/>
              </a:defRPr>
            </a:lvl3pPr>
            <a:lvl4pPr indent="-342900" lvl="3" marL="1828800" marR="0" rtl="0" algn="l">
              <a:lnSpc>
                <a:spcPct val="90000"/>
              </a:lnSpc>
              <a:spcBef>
                <a:spcPts val="500"/>
              </a:spcBef>
              <a:spcAft>
                <a:spcPts val="0"/>
              </a:spcAft>
              <a:buClr>
                <a:schemeClr val="dk1"/>
              </a:buClr>
              <a:buSzPts val="1800"/>
              <a:buFont typeface="Montserrat ExtraLight"/>
              <a:buChar char="•"/>
              <a:defRPr i="0" sz="1800" u="none" cap="none" strike="noStrike">
                <a:solidFill>
                  <a:schemeClr val="dk1"/>
                </a:solidFill>
                <a:latin typeface="Montserrat ExtraLight"/>
                <a:ea typeface="Montserrat ExtraLight"/>
                <a:cs typeface="Montserrat ExtraLight"/>
                <a:sym typeface="Montserrat ExtraLight"/>
              </a:defRPr>
            </a:lvl4pPr>
            <a:lvl5pPr indent="-342900" lvl="4" marL="2286000" marR="0" rtl="0" algn="l">
              <a:lnSpc>
                <a:spcPct val="90000"/>
              </a:lnSpc>
              <a:spcBef>
                <a:spcPts val="500"/>
              </a:spcBef>
              <a:spcAft>
                <a:spcPts val="0"/>
              </a:spcAft>
              <a:buClr>
                <a:schemeClr val="dk1"/>
              </a:buClr>
              <a:buSzPts val="1800"/>
              <a:buFont typeface="Montserrat ExtraLight"/>
              <a:buChar char="•"/>
              <a:defRPr i="0" sz="1800" u="none" cap="none" strike="noStrike">
                <a:solidFill>
                  <a:schemeClr val="dk1"/>
                </a:solidFill>
                <a:latin typeface="Montserrat ExtraLight"/>
                <a:ea typeface="Montserrat ExtraLight"/>
                <a:cs typeface="Montserrat ExtraLight"/>
                <a:sym typeface="Montserrat ExtraLight"/>
              </a:defRPr>
            </a:lvl5pPr>
            <a:lvl6pPr indent="-342900" lvl="5" marL="2743200" marR="0" rtl="0" algn="l">
              <a:lnSpc>
                <a:spcPct val="90000"/>
              </a:lnSpc>
              <a:spcBef>
                <a:spcPts val="500"/>
              </a:spcBef>
              <a:spcAft>
                <a:spcPts val="0"/>
              </a:spcAft>
              <a:buClr>
                <a:schemeClr val="dk1"/>
              </a:buClr>
              <a:buSzPts val="1800"/>
              <a:buFont typeface="Montserrat ExtraLight"/>
              <a:buChar char="•"/>
              <a:defRPr i="0" sz="1800" u="none" cap="none" strike="noStrike">
                <a:solidFill>
                  <a:schemeClr val="dk1"/>
                </a:solidFill>
                <a:latin typeface="Montserrat ExtraLight"/>
                <a:ea typeface="Montserrat ExtraLight"/>
                <a:cs typeface="Montserrat ExtraLight"/>
                <a:sym typeface="Montserrat ExtraLight"/>
              </a:defRPr>
            </a:lvl6pPr>
            <a:lvl7pPr indent="-342900" lvl="6" marL="3200400" marR="0" rtl="0" algn="l">
              <a:lnSpc>
                <a:spcPct val="90000"/>
              </a:lnSpc>
              <a:spcBef>
                <a:spcPts val="500"/>
              </a:spcBef>
              <a:spcAft>
                <a:spcPts val="0"/>
              </a:spcAft>
              <a:buClr>
                <a:schemeClr val="dk1"/>
              </a:buClr>
              <a:buSzPts val="1800"/>
              <a:buFont typeface="Montserrat ExtraLight"/>
              <a:buChar char="•"/>
              <a:defRPr i="0" sz="1800" u="none" cap="none" strike="noStrike">
                <a:solidFill>
                  <a:schemeClr val="dk1"/>
                </a:solidFill>
                <a:latin typeface="Montserrat ExtraLight"/>
                <a:ea typeface="Montserrat ExtraLight"/>
                <a:cs typeface="Montserrat ExtraLight"/>
                <a:sym typeface="Montserrat ExtraLight"/>
              </a:defRPr>
            </a:lvl7pPr>
            <a:lvl8pPr indent="-342900" lvl="7" marL="3657600" marR="0" rtl="0" algn="l">
              <a:lnSpc>
                <a:spcPct val="90000"/>
              </a:lnSpc>
              <a:spcBef>
                <a:spcPts val="500"/>
              </a:spcBef>
              <a:spcAft>
                <a:spcPts val="0"/>
              </a:spcAft>
              <a:buClr>
                <a:schemeClr val="dk1"/>
              </a:buClr>
              <a:buSzPts val="1800"/>
              <a:buFont typeface="Montserrat ExtraLight"/>
              <a:buChar char="•"/>
              <a:defRPr i="0" sz="1800" u="none" cap="none" strike="noStrike">
                <a:solidFill>
                  <a:schemeClr val="dk1"/>
                </a:solidFill>
                <a:latin typeface="Montserrat ExtraLight"/>
                <a:ea typeface="Montserrat ExtraLight"/>
                <a:cs typeface="Montserrat ExtraLight"/>
                <a:sym typeface="Montserrat ExtraLight"/>
              </a:defRPr>
            </a:lvl8pPr>
            <a:lvl9pPr indent="-342900" lvl="8" marL="4114800" marR="0" rtl="0" algn="l">
              <a:lnSpc>
                <a:spcPct val="90000"/>
              </a:lnSpc>
              <a:spcBef>
                <a:spcPts val="500"/>
              </a:spcBef>
              <a:spcAft>
                <a:spcPts val="0"/>
              </a:spcAft>
              <a:buClr>
                <a:schemeClr val="dk1"/>
              </a:buClr>
              <a:buSzPts val="1800"/>
              <a:buFont typeface="Montserrat ExtraLight"/>
              <a:buChar char="•"/>
              <a:defRPr i="0" sz="1800" u="none" cap="none" strike="noStrike">
                <a:solidFill>
                  <a:schemeClr val="dk1"/>
                </a:solidFill>
                <a:latin typeface="Montserrat ExtraLight"/>
                <a:ea typeface="Montserrat ExtraLight"/>
                <a:cs typeface="Montserrat ExtraLight"/>
                <a:sym typeface="Montserrat ExtraLight"/>
              </a:defRPr>
            </a:lvl9pPr>
          </a:lstStyle>
          <a:p/>
        </p:txBody>
      </p:sp>
      <p:sp>
        <p:nvSpPr>
          <p:cNvPr id="12" name="Google Shape;12;p1"/>
          <p:cNvSpPr/>
          <p:nvPr/>
        </p:nvSpPr>
        <p:spPr>
          <a:xfrm flipH="1" rot="2700000">
            <a:off x="11643696" y="6371446"/>
            <a:ext cx="133017" cy="133017"/>
          </a:xfrm>
          <a:custGeom>
            <a:rect b="b" l="l" r="r" t="t"/>
            <a:pathLst>
              <a:path extrusionOk="0" h="216347" w="216347">
                <a:moveTo>
                  <a:pt x="216347" y="347"/>
                </a:moveTo>
                <a:lnTo>
                  <a:pt x="216000" y="347"/>
                </a:lnTo>
                <a:lnTo>
                  <a:pt x="216000" y="0"/>
                </a:lnTo>
                <a:lnTo>
                  <a:pt x="0" y="0"/>
                </a:lnTo>
                <a:lnTo>
                  <a:pt x="0" y="28800"/>
                </a:lnTo>
                <a:lnTo>
                  <a:pt x="187546" y="28800"/>
                </a:lnTo>
                <a:lnTo>
                  <a:pt x="187547" y="216347"/>
                </a:lnTo>
                <a:lnTo>
                  <a:pt x="216347" y="216347"/>
                </a:ln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id="13" name="Google Shape;13;p1"/>
          <p:cNvPicPr preferRelativeResize="0"/>
          <p:nvPr/>
        </p:nvPicPr>
        <p:blipFill>
          <a:blip r:embed="rId1">
            <a:alphaModFix/>
          </a:blip>
          <a:stretch>
            <a:fillRect/>
          </a:stretch>
        </p:blipFill>
        <p:spPr>
          <a:xfrm rot="5400000">
            <a:off x="-281741" y="5747643"/>
            <a:ext cx="1434975" cy="4523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www.youtube.com/watch?v=Z32e93lZWMQ" TargetMode="Externa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9"/>
          <p:cNvPicPr preferRelativeResize="0"/>
          <p:nvPr/>
        </p:nvPicPr>
        <p:blipFill rotWithShape="1">
          <a:blip r:embed="rId3">
            <a:alphaModFix/>
          </a:blip>
          <a:srcRect b="-14849" l="560" r="-559" t="16963"/>
          <a:stretch/>
        </p:blipFill>
        <p:spPr>
          <a:xfrm>
            <a:off x="1086700" y="0"/>
            <a:ext cx="11181600" cy="813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grpSp>
        <p:nvGrpSpPr>
          <p:cNvPr id="199" name="Google Shape;199;p18"/>
          <p:cNvGrpSpPr/>
          <p:nvPr/>
        </p:nvGrpSpPr>
        <p:grpSpPr>
          <a:xfrm>
            <a:off x="1691406" y="1515735"/>
            <a:ext cx="3930843" cy="2901882"/>
            <a:chOff x="1560993" y="1482485"/>
            <a:chExt cx="3930843" cy="2901882"/>
          </a:xfrm>
        </p:grpSpPr>
        <p:pic>
          <p:nvPicPr>
            <p:cNvPr id="200" name="Google Shape;200;p18"/>
            <p:cNvPicPr preferRelativeResize="0"/>
            <p:nvPr/>
          </p:nvPicPr>
          <p:blipFill>
            <a:blip r:embed="rId3">
              <a:alphaModFix/>
            </a:blip>
            <a:stretch>
              <a:fillRect/>
            </a:stretch>
          </p:blipFill>
          <p:spPr>
            <a:xfrm rot="361574">
              <a:off x="2207382" y="1642949"/>
              <a:ext cx="3175244" cy="2247650"/>
            </a:xfrm>
            <a:prstGeom prst="rect">
              <a:avLst/>
            </a:prstGeom>
            <a:noFill/>
            <a:ln>
              <a:noFill/>
            </a:ln>
          </p:spPr>
        </p:pic>
        <p:sp>
          <p:nvSpPr>
            <p:cNvPr id="201" name="Google Shape;201;p18"/>
            <p:cNvSpPr/>
            <p:nvPr/>
          </p:nvSpPr>
          <p:spPr>
            <a:xfrm rot="-2460590">
              <a:off x="2010865" y="2181186"/>
              <a:ext cx="1524257" cy="1941262"/>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8"/>
          <p:cNvSpPr txBox="1"/>
          <p:nvPr/>
        </p:nvSpPr>
        <p:spPr>
          <a:xfrm>
            <a:off x="2440179" y="2021406"/>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02</a:t>
            </a:r>
            <a:endParaRPr/>
          </a:p>
        </p:txBody>
      </p:sp>
      <p:sp>
        <p:nvSpPr>
          <p:cNvPr id="203" name="Google Shape;203;p18"/>
          <p:cNvSpPr txBox="1"/>
          <p:nvPr/>
        </p:nvSpPr>
        <p:spPr>
          <a:xfrm>
            <a:off x="6642905" y="1932975"/>
            <a:ext cx="4127400" cy="2385300"/>
          </a:xfrm>
          <a:prstGeom prst="rect">
            <a:avLst/>
          </a:prstGeom>
          <a:noFill/>
          <a:ln>
            <a:noFill/>
          </a:ln>
        </p:spPr>
        <p:txBody>
          <a:bodyPr anchorCtr="0" anchor="t" bIns="45700" lIns="0" spcFirstLastPara="1" rIns="0" wrap="square" tIns="45700">
            <a:noAutofit/>
          </a:bodyPr>
          <a:lstStyle/>
          <a:p>
            <a:pPr indent="-406400" lvl="0" marL="457200" rtl="0" algn="l">
              <a:lnSpc>
                <a:spcPct val="13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studying &amp; coworking</a:t>
            </a:r>
            <a:endParaRPr sz="2800">
              <a:solidFill>
                <a:schemeClr val="dk1"/>
              </a:solidFill>
              <a:latin typeface="Source Sans Pro"/>
              <a:ea typeface="Source Sans Pro"/>
              <a:cs typeface="Source Sans Pro"/>
              <a:sym typeface="Source Sans Pro"/>
            </a:endParaRPr>
          </a:p>
          <a:p>
            <a:pPr indent="-406400" lvl="0" marL="457200" rtl="0" algn="l">
              <a:lnSpc>
                <a:spcPct val="13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meeting rooms</a:t>
            </a:r>
            <a:endParaRPr sz="2800">
              <a:solidFill>
                <a:schemeClr val="dk1"/>
              </a:solidFill>
              <a:latin typeface="Source Sans Pro"/>
              <a:ea typeface="Source Sans Pro"/>
              <a:cs typeface="Source Sans Pro"/>
              <a:sym typeface="Source Sans Pro"/>
            </a:endParaRPr>
          </a:p>
          <a:p>
            <a:pPr indent="0" lvl="0" marL="0" rtl="0" algn="l">
              <a:lnSpc>
                <a:spcPct val="130000"/>
              </a:lnSpc>
              <a:spcBef>
                <a:spcPts val="0"/>
              </a:spcBef>
              <a:spcAft>
                <a:spcPts val="0"/>
              </a:spcAft>
              <a:buNone/>
            </a:pPr>
            <a:r>
              <a:t/>
            </a:r>
            <a:endParaRPr sz="2800">
              <a:solidFill>
                <a:schemeClr val="dk1"/>
              </a:solidFill>
              <a:latin typeface="Source Sans Pro"/>
              <a:ea typeface="Source Sans Pro"/>
              <a:cs typeface="Source Sans Pro"/>
              <a:sym typeface="Source Sans Pro"/>
            </a:endParaRPr>
          </a:p>
        </p:txBody>
      </p:sp>
      <p:sp>
        <p:nvSpPr>
          <p:cNvPr id="204" name="Google Shape;204;p18"/>
          <p:cNvSpPr txBox="1"/>
          <p:nvPr/>
        </p:nvSpPr>
        <p:spPr>
          <a:xfrm>
            <a:off x="1773278" y="4695306"/>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01</a:t>
            </a:r>
            <a:endParaRPr/>
          </a:p>
        </p:txBody>
      </p:sp>
      <p:sp>
        <p:nvSpPr>
          <p:cNvPr id="205" name="Google Shape;205;p18"/>
          <p:cNvSpPr txBox="1"/>
          <p:nvPr/>
        </p:nvSpPr>
        <p:spPr>
          <a:xfrm>
            <a:off x="6597400" y="4194900"/>
            <a:ext cx="4684500" cy="2385300"/>
          </a:xfrm>
          <a:prstGeom prst="rect">
            <a:avLst/>
          </a:prstGeom>
          <a:noFill/>
          <a:ln>
            <a:noFill/>
          </a:ln>
        </p:spPr>
        <p:txBody>
          <a:bodyPr anchorCtr="0" anchor="t" bIns="45700" lIns="0" spcFirstLastPara="1" rIns="0" wrap="square" tIns="45700">
            <a:noAutofit/>
          </a:bodyPr>
          <a:lstStyle/>
          <a:p>
            <a:pPr indent="-406400" lvl="0" marL="457200" rtl="0" algn="l">
              <a:lnSpc>
                <a:spcPct val="13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cafe, lounge, &amp; event space</a:t>
            </a:r>
            <a:endParaRPr sz="2800">
              <a:solidFill>
                <a:schemeClr val="dk1"/>
              </a:solidFill>
              <a:latin typeface="Source Sans Pro"/>
              <a:ea typeface="Source Sans Pro"/>
              <a:cs typeface="Source Sans Pro"/>
              <a:sym typeface="Source Sans Pro"/>
            </a:endParaRPr>
          </a:p>
          <a:p>
            <a:pPr indent="-406400" lvl="0" marL="457200" rtl="0" algn="l">
              <a:lnSpc>
                <a:spcPct val="130000"/>
              </a:lnSpc>
              <a:spcBef>
                <a:spcPts val="0"/>
              </a:spcBef>
              <a:spcAft>
                <a:spcPts val="0"/>
              </a:spcAft>
              <a:buClr>
                <a:schemeClr val="dk1"/>
              </a:buClr>
              <a:buSzPts val="2800"/>
              <a:buFont typeface="Source Sans Pro"/>
              <a:buChar char="●"/>
            </a:pPr>
            <a:r>
              <a:rPr lang="en-US" sz="2800">
                <a:solidFill>
                  <a:schemeClr val="dk1"/>
                </a:solidFill>
                <a:latin typeface="Source Sans Pro"/>
                <a:ea typeface="Source Sans Pro"/>
                <a:cs typeface="Source Sans Pro"/>
                <a:sym typeface="Source Sans Pro"/>
              </a:rPr>
              <a:t>bank, ATMs, &amp; advisors</a:t>
            </a:r>
            <a:endParaRPr sz="2800">
              <a:solidFill>
                <a:schemeClr val="dk1"/>
              </a:solidFill>
              <a:latin typeface="Source Sans Pro"/>
              <a:ea typeface="Source Sans Pro"/>
              <a:cs typeface="Source Sans Pro"/>
              <a:sym typeface="Source Sans Pro"/>
            </a:endParaRPr>
          </a:p>
        </p:txBody>
      </p:sp>
      <p:sp>
        <p:nvSpPr>
          <p:cNvPr id="206" name="Google Shape;206;p18"/>
          <p:cNvSpPr txBox="1"/>
          <p:nvPr>
            <p:ph idx="4294967295" type="title"/>
          </p:nvPr>
        </p:nvSpPr>
        <p:spPr>
          <a:xfrm>
            <a:off x="1691389" y="655638"/>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floor plan.</a:t>
            </a:r>
            <a:endParaRPr>
              <a:solidFill>
                <a:srgbClr val="B68553"/>
              </a:solidFill>
            </a:endParaRPr>
          </a:p>
        </p:txBody>
      </p:sp>
      <p:pic>
        <p:nvPicPr>
          <p:cNvPr id="207" name="Google Shape;207;p18"/>
          <p:cNvPicPr preferRelativeResize="0"/>
          <p:nvPr/>
        </p:nvPicPr>
        <p:blipFill>
          <a:blip r:embed="rId3">
            <a:alphaModFix/>
          </a:blip>
          <a:stretch>
            <a:fillRect/>
          </a:stretch>
        </p:blipFill>
        <p:spPr>
          <a:xfrm>
            <a:off x="2664063" y="3752063"/>
            <a:ext cx="3175244" cy="2247649"/>
          </a:xfrm>
          <a:prstGeom prst="rect">
            <a:avLst/>
          </a:prstGeom>
          <a:noFill/>
          <a:ln>
            <a:noFill/>
          </a:ln>
        </p:spPr>
      </p:pic>
      <p:cxnSp>
        <p:nvCxnSpPr>
          <p:cNvPr id="208" name="Google Shape;208;p18"/>
          <p:cNvCxnSpPr/>
          <p:nvPr/>
        </p:nvCxnSpPr>
        <p:spPr>
          <a:xfrm rot="10800000">
            <a:off x="1847750" y="3150950"/>
            <a:ext cx="1668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9"/>
          <p:cNvSpPr txBox="1"/>
          <p:nvPr>
            <p:ph idx="4294967295" type="title"/>
          </p:nvPr>
        </p:nvSpPr>
        <p:spPr>
          <a:xfrm>
            <a:off x="7878764" y="2551563"/>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a </a:t>
            </a:r>
            <a:endParaRPr b="1">
              <a:solidFill>
                <a:srgbClr val="B68553"/>
              </a:solidFill>
            </a:endParaRPr>
          </a:p>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space </a:t>
            </a:r>
            <a:endParaRPr b="1">
              <a:solidFill>
                <a:srgbClr val="B68553"/>
              </a:solidFill>
            </a:endParaRPr>
          </a:p>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to build relationships.</a:t>
            </a:r>
            <a:endParaRPr>
              <a:solidFill>
                <a:srgbClr val="B68553"/>
              </a:solidFill>
            </a:endParaRPr>
          </a:p>
        </p:txBody>
      </p:sp>
      <p:sp>
        <p:nvSpPr>
          <p:cNvPr id="214" name="Google Shape;214;p19"/>
          <p:cNvSpPr/>
          <p:nvPr/>
        </p:nvSpPr>
        <p:spPr>
          <a:xfrm>
            <a:off x="167415" y="268941"/>
            <a:ext cx="477900" cy="477900"/>
          </a:xfrm>
          <a:prstGeom prst="ellipse">
            <a:avLst/>
          </a:prstGeom>
          <a:noFill/>
          <a:ln cap="flat" cmpd="sng" w="12700">
            <a:solidFill>
              <a:schemeClr val="lt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400">
                <a:solidFill>
                  <a:schemeClr val="lt1"/>
                </a:solidFill>
                <a:latin typeface="Open Sans"/>
                <a:ea typeface="Open Sans"/>
                <a:cs typeface="Open Sans"/>
                <a:sym typeface="Open Sans"/>
              </a:rPr>
              <a:t>01</a:t>
            </a:r>
            <a:endParaRPr/>
          </a:p>
        </p:txBody>
      </p:sp>
      <p:pic>
        <p:nvPicPr>
          <p:cNvPr id="215" name="Google Shape;215;p19"/>
          <p:cNvPicPr preferRelativeResize="0"/>
          <p:nvPr/>
        </p:nvPicPr>
        <p:blipFill rotWithShape="1">
          <a:blip r:embed="rId3">
            <a:alphaModFix/>
          </a:blip>
          <a:srcRect b="0" l="45295" r="0" t="40585"/>
          <a:stretch/>
        </p:blipFill>
        <p:spPr>
          <a:xfrm>
            <a:off x="1833125" y="1072825"/>
            <a:ext cx="6035800" cy="4097200"/>
          </a:xfrm>
          <a:prstGeom prst="rect">
            <a:avLst/>
          </a:prstGeom>
          <a:noFill/>
          <a:ln>
            <a:noFill/>
          </a:ln>
        </p:spPr>
      </p:pic>
      <p:pic>
        <p:nvPicPr>
          <p:cNvPr id="216" name="Google Shape;216;p19"/>
          <p:cNvPicPr preferRelativeResize="0"/>
          <p:nvPr/>
        </p:nvPicPr>
        <p:blipFill rotWithShape="1">
          <a:blip r:embed="rId4">
            <a:alphaModFix/>
          </a:blip>
          <a:srcRect b="0" l="26660" r="57430" t="49932"/>
          <a:stretch/>
        </p:blipFill>
        <p:spPr>
          <a:xfrm>
            <a:off x="5396275" y="1906525"/>
            <a:ext cx="1918920" cy="3774300"/>
          </a:xfrm>
          <a:prstGeom prst="rect">
            <a:avLst/>
          </a:prstGeom>
          <a:noFill/>
          <a:ln>
            <a:noFill/>
          </a:ln>
        </p:spPr>
      </p:pic>
      <p:pic>
        <p:nvPicPr>
          <p:cNvPr id="217" name="Google Shape;217;p19"/>
          <p:cNvPicPr preferRelativeResize="0"/>
          <p:nvPr/>
        </p:nvPicPr>
        <p:blipFill rotWithShape="1">
          <a:blip r:embed="rId5">
            <a:alphaModFix/>
          </a:blip>
          <a:srcRect b="0" l="10341" r="77253" t="56773"/>
          <a:stretch/>
        </p:blipFill>
        <p:spPr>
          <a:xfrm>
            <a:off x="2134700" y="1982725"/>
            <a:ext cx="1809950" cy="394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20"/>
          <p:cNvPicPr preferRelativeResize="0"/>
          <p:nvPr/>
        </p:nvPicPr>
        <p:blipFill rotWithShape="1">
          <a:blip r:embed="rId3">
            <a:alphaModFix/>
          </a:blip>
          <a:srcRect b="0" l="19510" r="61500" t="48445"/>
          <a:stretch/>
        </p:blipFill>
        <p:spPr>
          <a:xfrm>
            <a:off x="6340575" y="1181405"/>
            <a:ext cx="2569930" cy="4360650"/>
          </a:xfrm>
          <a:prstGeom prst="rect">
            <a:avLst/>
          </a:prstGeom>
          <a:noFill/>
          <a:ln>
            <a:noFill/>
          </a:ln>
        </p:spPr>
      </p:pic>
      <p:sp>
        <p:nvSpPr>
          <p:cNvPr id="223" name="Google Shape;223;p20"/>
          <p:cNvSpPr txBox="1"/>
          <p:nvPr>
            <p:ph idx="4294967295" type="title"/>
          </p:nvPr>
        </p:nvSpPr>
        <p:spPr>
          <a:xfrm>
            <a:off x="2297114" y="2732088"/>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a space to influence</a:t>
            </a:r>
            <a:r>
              <a:rPr b="1" lang="en-US">
                <a:solidFill>
                  <a:srgbClr val="B68553"/>
                </a:solidFill>
              </a:rPr>
              <a:t>.</a:t>
            </a:r>
            <a:endParaRPr>
              <a:solidFill>
                <a:srgbClr val="B68553"/>
              </a:solidFill>
            </a:endParaRPr>
          </a:p>
        </p:txBody>
      </p:sp>
      <p:pic>
        <p:nvPicPr>
          <p:cNvPr id="224" name="Google Shape;224;p20"/>
          <p:cNvPicPr preferRelativeResize="0"/>
          <p:nvPr/>
        </p:nvPicPr>
        <p:blipFill rotWithShape="1">
          <a:blip r:embed="rId4">
            <a:alphaModFix/>
          </a:blip>
          <a:srcRect b="0" l="18089" r="60282" t="46259"/>
          <a:stretch/>
        </p:blipFill>
        <p:spPr>
          <a:xfrm>
            <a:off x="7992575" y="1560175"/>
            <a:ext cx="2839970" cy="4410525"/>
          </a:xfrm>
          <a:prstGeom prst="rect">
            <a:avLst/>
          </a:prstGeom>
          <a:noFill/>
          <a:ln>
            <a:noFill/>
          </a:ln>
        </p:spPr>
      </p:pic>
      <p:sp>
        <p:nvSpPr>
          <p:cNvPr id="225" name="Google Shape;225;p20"/>
          <p:cNvSpPr/>
          <p:nvPr/>
        </p:nvSpPr>
        <p:spPr>
          <a:xfrm>
            <a:off x="167415" y="268941"/>
            <a:ext cx="477900" cy="477900"/>
          </a:xfrm>
          <a:prstGeom prst="ellipse">
            <a:avLst/>
          </a:prstGeom>
          <a:noFill/>
          <a:ln cap="flat" cmpd="sng" w="12700">
            <a:solidFill>
              <a:schemeClr val="lt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400">
                <a:solidFill>
                  <a:schemeClr val="lt1"/>
                </a:solidFill>
                <a:latin typeface="Open Sans"/>
                <a:ea typeface="Open Sans"/>
                <a:cs typeface="Open Sans"/>
                <a:sym typeface="Open Sans"/>
              </a:rPr>
              <a:t>01</a:t>
            </a:r>
            <a:endParaRPr/>
          </a:p>
        </p:txBody>
      </p:sp>
      <p:pic>
        <p:nvPicPr>
          <p:cNvPr id="226" name="Google Shape;226;p20"/>
          <p:cNvPicPr preferRelativeResize="0"/>
          <p:nvPr/>
        </p:nvPicPr>
        <p:blipFill rotWithShape="1">
          <a:blip r:embed="rId5">
            <a:alphaModFix/>
          </a:blip>
          <a:srcRect b="0" l="8924" r="79156" t="49932"/>
          <a:stretch/>
        </p:blipFill>
        <p:spPr>
          <a:xfrm>
            <a:off x="7105650" y="2503500"/>
            <a:ext cx="1680060" cy="4410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1"/>
          <p:cNvSpPr txBox="1"/>
          <p:nvPr>
            <p:ph idx="4294967295" type="title"/>
          </p:nvPr>
        </p:nvSpPr>
        <p:spPr>
          <a:xfrm>
            <a:off x="1992314" y="2655888"/>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a </a:t>
            </a:r>
            <a:endParaRPr b="1">
              <a:solidFill>
                <a:srgbClr val="B68553"/>
              </a:solidFill>
            </a:endParaRPr>
          </a:p>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welcoming space.</a:t>
            </a:r>
            <a:endParaRPr>
              <a:solidFill>
                <a:srgbClr val="B68553"/>
              </a:solidFill>
            </a:endParaRPr>
          </a:p>
        </p:txBody>
      </p:sp>
      <p:sp>
        <p:nvSpPr>
          <p:cNvPr id="232" name="Google Shape;232;p21"/>
          <p:cNvSpPr/>
          <p:nvPr/>
        </p:nvSpPr>
        <p:spPr>
          <a:xfrm>
            <a:off x="167415" y="268941"/>
            <a:ext cx="477900" cy="477900"/>
          </a:xfrm>
          <a:prstGeom prst="ellipse">
            <a:avLst/>
          </a:prstGeom>
          <a:noFill/>
          <a:ln cap="flat" cmpd="sng" w="12700">
            <a:solidFill>
              <a:schemeClr val="lt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400">
                <a:solidFill>
                  <a:schemeClr val="lt1"/>
                </a:solidFill>
                <a:latin typeface="Open Sans"/>
                <a:ea typeface="Open Sans"/>
                <a:cs typeface="Open Sans"/>
                <a:sym typeface="Open Sans"/>
              </a:rPr>
              <a:t>01</a:t>
            </a:r>
            <a:endParaRPr/>
          </a:p>
        </p:txBody>
      </p:sp>
      <p:pic>
        <p:nvPicPr>
          <p:cNvPr id="233" name="Google Shape;233;p21"/>
          <p:cNvPicPr preferRelativeResize="0"/>
          <p:nvPr/>
        </p:nvPicPr>
        <p:blipFill rotWithShape="1">
          <a:blip r:embed="rId3">
            <a:alphaModFix/>
          </a:blip>
          <a:srcRect b="0" l="0" r="35724" t="0"/>
          <a:stretch/>
        </p:blipFill>
        <p:spPr>
          <a:xfrm>
            <a:off x="5576724" y="25"/>
            <a:ext cx="6615300" cy="6858000"/>
          </a:xfrm>
          <a:prstGeom prst="round2DiagRect">
            <a:avLst>
              <a:gd fmla="val 25816" name="adj1"/>
              <a:gd fmla="val 0" name="adj2"/>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2"/>
          <p:cNvSpPr txBox="1"/>
          <p:nvPr/>
        </p:nvSpPr>
        <p:spPr>
          <a:xfrm>
            <a:off x="1691403" y="2484781"/>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01</a:t>
            </a:r>
            <a:endParaRPr/>
          </a:p>
        </p:txBody>
      </p:sp>
      <p:sp>
        <p:nvSpPr>
          <p:cNvPr id="239" name="Google Shape;239;p22"/>
          <p:cNvSpPr txBox="1"/>
          <p:nvPr/>
        </p:nvSpPr>
        <p:spPr>
          <a:xfrm>
            <a:off x="5108094" y="2484781"/>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02</a:t>
            </a:r>
            <a:endParaRPr/>
          </a:p>
        </p:txBody>
      </p:sp>
      <p:sp>
        <p:nvSpPr>
          <p:cNvPr id="240" name="Google Shape;240;p22"/>
          <p:cNvSpPr txBox="1"/>
          <p:nvPr/>
        </p:nvSpPr>
        <p:spPr>
          <a:xfrm>
            <a:off x="8524785" y="2484781"/>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03</a:t>
            </a:r>
            <a:endParaRPr/>
          </a:p>
        </p:txBody>
      </p:sp>
      <p:sp>
        <p:nvSpPr>
          <p:cNvPr id="241" name="Google Shape;241;p22"/>
          <p:cNvSpPr txBox="1"/>
          <p:nvPr>
            <p:ph idx="4294967295" type="title"/>
          </p:nvPr>
        </p:nvSpPr>
        <p:spPr>
          <a:xfrm>
            <a:off x="1691389" y="674688"/>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solution fit.</a:t>
            </a:r>
            <a:endParaRPr>
              <a:solidFill>
                <a:srgbClr val="B68553"/>
              </a:solidFill>
            </a:endParaRPr>
          </a:p>
        </p:txBody>
      </p:sp>
      <p:sp>
        <p:nvSpPr>
          <p:cNvPr id="242" name="Google Shape;242;p22"/>
          <p:cNvSpPr txBox="1"/>
          <p:nvPr/>
        </p:nvSpPr>
        <p:spPr>
          <a:xfrm>
            <a:off x="1691400" y="3646325"/>
            <a:ext cx="2594700" cy="23853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800">
                <a:solidFill>
                  <a:schemeClr val="dk1"/>
                </a:solidFill>
                <a:latin typeface="Source Sans Pro"/>
                <a:ea typeface="Source Sans Pro"/>
                <a:cs typeface="Source Sans Pro"/>
                <a:sym typeface="Source Sans Pro"/>
              </a:rPr>
              <a:t>“I’d feel comfortable...”</a:t>
            </a:r>
            <a:endParaRPr sz="2800">
              <a:solidFill>
                <a:schemeClr val="dk1"/>
              </a:solidFill>
              <a:latin typeface="Source Sans Pro"/>
              <a:ea typeface="Source Sans Pro"/>
              <a:cs typeface="Source Sans Pro"/>
              <a:sym typeface="Source Sans Pro"/>
            </a:endParaRPr>
          </a:p>
        </p:txBody>
      </p:sp>
      <p:sp>
        <p:nvSpPr>
          <p:cNvPr id="243" name="Google Shape;243;p22"/>
          <p:cNvSpPr txBox="1"/>
          <p:nvPr/>
        </p:nvSpPr>
        <p:spPr>
          <a:xfrm>
            <a:off x="5108100" y="3646325"/>
            <a:ext cx="2594700" cy="23853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800">
                <a:solidFill>
                  <a:schemeClr val="dk1"/>
                </a:solidFill>
                <a:latin typeface="Source Sans Pro"/>
                <a:ea typeface="Source Sans Pro"/>
                <a:cs typeface="Source Sans Pro"/>
                <a:sym typeface="Source Sans Pro"/>
              </a:rPr>
              <a:t>“It’d be so close...”</a:t>
            </a:r>
            <a:endParaRPr sz="2800">
              <a:solidFill>
                <a:schemeClr val="dk1"/>
              </a:solidFill>
              <a:latin typeface="Source Sans Pro"/>
              <a:ea typeface="Source Sans Pro"/>
              <a:cs typeface="Source Sans Pro"/>
              <a:sym typeface="Source Sans Pro"/>
            </a:endParaRPr>
          </a:p>
        </p:txBody>
      </p:sp>
      <p:sp>
        <p:nvSpPr>
          <p:cNvPr id="244" name="Google Shape;244;p22"/>
          <p:cNvSpPr txBox="1"/>
          <p:nvPr/>
        </p:nvSpPr>
        <p:spPr>
          <a:xfrm>
            <a:off x="8625600" y="3646325"/>
            <a:ext cx="2594700" cy="23853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800">
                <a:solidFill>
                  <a:schemeClr val="dk1"/>
                </a:solidFill>
                <a:latin typeface="Source Sans Pro"/>
                <a:ea typeface="Source Sans Pro"/>
                <a:cs typeface="Source Sans Pro"/>
                <a:sym typeface="Source Sans Pro"/>
              </a:rPr>
              <a:t>“I’d have </a:t>
            </a:r>
            <a:endParaRPr sz="2800">
              <a:solidFill>
                <a:schemeClr val="dk1"/>
              </a:solidFill>
              <a:latin typeface="Source Sans Pro"/>
              <a:ea typeface="Source Sans Pro"/>
              <a:cs typeface="Source Sans Pro"/>
              <a:sym typeface="Source Sans Pro"/>
            </a:endParaRPr>
          </a:p>
          <a:p>
            <a:pPr indent="0" lvl="0" marL="0" rtl="0" algn="l">
              <a:lnSpc>
                <a:spcPct val="130000"/>
              </a:lnSpc>
              <a:spcBef>
                <a:spcPts val="0"/>
              </a:spcBef>
              <a:spcAft>
                <a:spcPts val="0"/>
              </a:spcAft>
              <a:buNone/>
            </a:pPr>
            <a:r>
              <a:rPr lang="en-US" sz="2800">
                <a:solidFill>
                  <a:schemeClr val="dk1"/>
                </a:solidFill>
                <a:latin typeface="Source Sans Pro"/>
                <a:ea typeface="Source Sans Pro"/>
                <a:cs typeface="Source Sans Pro"/>
                <a:sym typeface="Source Sans Pro"/>
              </a:rPr>
              <a:t>the time...”</a:t>
            </a:r>
            <a:endParaRPr sz="2800">
              <a:solidFill>
                <a:schemeClr val="dk1"/>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3"/>
          <p:cNvSpPr txBox="1"/>
          <p:nvPr>
            <p:ph idx="4294967295" type="title"/>
          </p:nvPr>
        </p:nvSpPr>
        <p:spPr>
          <a:xfrm>
            <a:off x="1522389" y="148288"/>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we are</a:t>
            </a:r>
            <a:r>
              <a:rPr b="1" lang="en-US">
                <a:solidFill>
                  <a:srgbClr val="B68553"/>
                </a:solidFill>
              </a:rPr>
              <a:t>.</a:t>
            </a:r>
            <a:endParaRPr>
              <a:solidFill>
                <a:srgbClr val="B68553"/>
              </a:solidFill>
            </a:endParaRPr>
          </a:p>
        </p:txBody>
      </p:sp>
      <p:pic>
        <p:nvPicPr>
          <p:cNvPr id="250" name="Google Shape;250;p23"/>
          <p:cNvPicPr preferRelativeResize="0"/>
          <p:nvPr/>
        </p:nvPicPr>
        <p:blipFill>
          <a:blip r:embed="rId3">
            <a:alphaModFix/>
          </a:blip>
          <a:stretch>
            <a:fillRect/>
          </a:stretch>
        </p:blipFill>
        <p:spPr>
          <a:xfrm>
            <a:off x="3057550" y="1695022"/>
            <a:ext cx="6793651" cy="2143051"/>
          </a:xfrm>
          <a:prstGeom prst="rect">
            <a:avLst/>
          </a:prstGeom>
          <a:noFill/>
          <a:ln>
            <a:noFill/>
          </a:ln>
        </p:spPr>
      </p:pic>
      <p:pic>
        <p:nvPicPr>
          <p:cNvPr id="251" name="Google Shape;251;p23"/>
          <p:cNvPicPr preferRelativeResize="0"/>
          <p:nvPr/>
        </p:nvPicPr>
        <p:blipFill>
          <a:blip r:embed="rId4">
            <a:alphaModFix/>
          </a:blip>
          <a:stretch>
            <a:fillRect/>
          </a:stretch>
        </p:blipFill>
        <p:spPr>
          <a:xfrm>
            <a:off x="1074661" y="3429000"/>
            <a:ext cx="11147110" cy="3505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24"/>
          <p:cNvPicPr preferRelativeResize="0"/>
          <p:nvPr/>
        </p:nvPicPr>
        <p:blipFill rotWithShape="1">
          <a:blip r:embed="rId3">
            <a:alphaModFix/>
          </a:blip>
          <a:srcRect b="0" l="0" r="33669" t="0"/>
          <a:stretch/>
        </p:blipFill>
        <p:spPr>
          <a:xfrm>
            <a:off x="5361800" y="0"/>
            <a:ext cx="6830100" cy="6858000"/>
          </a:xfrm>
          <a:prstGeom prst="round2DiagRect">
            <a:avLst>
              <a:gd fmla="val 0" name="adj1"/>
              <a:gd fmla="val 19962" name="adj2"/>
            </a:avLst>
          </a:prstGeom>
          <a:noFill/>
          <a:ln>
            <a:noFill/>
          </a:ln>
        </p:spPr>
      </p:pic>
      <p:sp>
        <p:nvSpPr>
          <p:cNvPr id="257" name="Google Shape;257;p24"/>
          <p:cNvSpPr txBox="1"/>
          <p:nvPr>
            <p:ph idx="4294967295" type="title"/>
          </p:nvPr>
        </p:nvSpPr>
        <p:spPr>
          <a:xfrm>
            <a:off x="1267764" y="268938"/>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takeaways. </a:t>
            </a:r>
            <a:endParaRPr>
              <a:solidFill>
                <a:srgbClr val="B68553"/>
              </a:solidFill>
            </a:endParaRPr>
          </a:p>
        </p:txBody>
      </p:sp>
      <p:sp>
        <p:nvSpPr>
          <p:cNvPr id="258" name="Google Shape;258;p24"/>
          <p:cNvSpPr txBox="1"/>
          <p:nvPr/>
        </p:nvSpPr>
        <p:spPr>
          <a:xfrm>
            <a:off x="1284790" y="2002131"/>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01</a:t>
            </a:r>
            <a:endParaRPr/>
          </a:p>
        </p:txBody>
      </p:sp>
      <p:sp>
        <p:nvSpPr>
          <p:cNvPr id="259" name="Google Shape;259;p24"/>
          <p:cNvSpPr txBox="1"/>
          <p:nvPr/>
        </p:nvSpPr>
        <p:spPr>
          <a:xfrm>
            <a:off x="1267815" y="3456506"/>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02</a:t>
            </a:r>
            <a:endParaRPr/>
          </a:p>
        </p:txBody>
      </p:sp>
      <p:sp>
        <p:nvSpPr>
          <p:cNvPr id="260" name="Google Shape;260;p24"/>
          <p:cNvSpPr txBox="1"/>
          <p:nvPr/>
        </p:nvSpPr>
        <p:spPr>
          <a:xfrm>
            <a:off x="1284790" y="4910881"/>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03</a:t>
            </a:r>
            <a:endParaRPr/>
          </a:p>
        </p:txBody>
      </p:sp>
      <p:sp>
        <p:nvSpPr>
          <p:cNvPr id="261" name="Google Shape;261;p24"/>
          <p:cNvSpPr txBox="1"/>
          <p:nvPr/>
        </p:nvSpPr>
        <p:spPr>
          <a:xfrm>
            <a:off x="2222950" y="2002125"/>
            <a:ext cx="3146700" cy="1048200"/>
          </a:xfrm>
          <a:prstGeom prst="rect">
            <a:avLst/>
          </a:prstGeom>
          <a:noFill/>
          <a:ln>
            <a:noFill/>
          </a:ln>
        </p:spPr>
        <p:txBody>
          <a:bodyPr anchorCtr="0" anchor="ctr" bIns="45700" lIns="0" spcFirstLastPara="1" rIns="0" wrap="square" tIns="45700">
            <a:noAutofit/>
          </a:bodyPr>
          <a:lstStyle/>
          <a:p>
            <a:pPr indent="0" lvl="0" marL="0" rtl="0" algn="l">
              <a:lnSpc>
                <a:spcPct val="130000"/>
              </a:lnSpc>
              <a:spcBef>
                <a:spcPts val="0"/>
              </a:spcBef>
              <a:spcAft>
                <a:spcPts val="0"/>
              </a:spcAft>
              <a:buNone/>
            </a:pPr>
            <a:r>
              <a:rPr lang="en-US" sz="2400">
                <a:solidFill>
                  <a:schemeClr val="dk1"/>
                </a:solidFill>
                <a:latin typeface="Source Sans Pro"/>
                <a:ea typeface="Source Sans Pro"/>
                <a:cs typeface="Source Sans Pro"/>
                <a:sym typeface="Source Sans Pro"/>
              </a:rPr>
              <a:t>transform the culture</a:t>
            </a:r>
            <a:endParaRPr sz="2400">
              <a:solidFill>
                <a:schemeClr val="dk1"/>
              </a:solidFill>
              <a:latin typeface="Source Sans Pro"/>
              <a:ea typeface="Source Sans Pro"/>
              <a:cs typeface="Source Sans Pro"/>
              <a:sym typeface="Source Sans Pro"/>
            </a:endParaRPr>
          </a:p>
        </p:txBody>
      </p:sp>
      <p:sp>
        <p:nvSpPr>
          <p:cNvPr id="262" name="Google Shape;262;p24"/>
          <p:cNvSpPr txBox="1"/>
          <p:nvPr/>
        </p:nvSpPr>
        <p:spPr>
          <a:xfrm>
            <a:off x="2214463" y="3685100"/>
            <a:ext cx="3146700" cy="10482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400">
                <a:solidFill>
                  <a:schemeClr val="dk1"/>
                </a:solidFill>
                <a:latin typeface="Source Sans Pro"/>
                <a:ea typeface="Source Sans Pro"/>
                <a:cs typeface="Source Sans Pro"/>
                <a:sym typeface="Source Sans Pro"/>
              </a:rPr>
              <a:t>disregard norms</a:t>
            </a:r>
            <a:endParaRPr sz="2400">
              <a:solidFill>
                <a:schemeClr val="dk1"/>
              </a:solidFill>
              <a:latin typeface="Source Sans Pro"/>
              <a:ea typeface="Source Sans Pro"/>
              <a:cs typeface="Source Sans Pro"/>
              <a:sym typeface="Source Sans Pro"/>
            </a:endParaRPr>
          </a:p>
        </p:txBody>
      </p:sp>
      <p:sp>
        <p:nvSpPr>
          <p:cNvPr id="263" name="Google Shape;263;p24"/>
          <p:cNvSpPr txBox="1"/>
          <p:nvPr/>
        </p:nvSpPr>
        <p:spPr>
          <a:xfrm>
            <a:off x="2222950" y="5139475"/>
            <a:ext cx="3146700" cy="10482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400">
                <a:solidFill>
                  <a:schemeClr val="dk1"/>
                </a:solidFill>
                <a:latin typeface="Source Sans Pro"/>
                <a:ea typeface="Source Sans Pro"/>
                <a:cs typeface="Source Sans Pro"/>
                <a:sym typeface="Source Sans Pro"/>
              </a:rPr>
              <a:t>let go of assumptions</a:t>
            </a:r>
            <a:endParaRPr sz="2400">
              <a:solidFill>
                <a:schemeClr val="dk1"/>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5"/>
          <p:cNvSpPr txBox="1"/>
          <p:nvPr>
            <p:ph idx="4294967295" type="title"/>
          </p:nvPr>
        </p:nvSpPr>
        <p:spPr>
          <a:xfrm>
            <a:off x="1905475" y="857925"/>
            <a:ext cx="3209700" cy="2358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dk1"/>
              </a:buClr>
              <a:buSzPts val="3400"/>
              <a:buFont typeface="Source Sans Pro"/>
              <a:buNone/>
            </a:pPr>
            <a:r>
              <a:rPr lang="en-US" sz="4400">
                <a:solidFill>
                  <a:srgbClr val="B68553"/>
                </a:solidFill>
                <a:latin typeface="Montserrat Light"/>
                <a:ea typeface="Montserrat Light"/>
                <a:cs typeface="Montserrat Light"/>
                <a:sym typeface="Montserrat Light"/>
              </a:rPr>
              <a:t>welcome.</a:t>
            </a:r>
            <a:endParaRPr sz="4400">
              <a:solidFill>
                <a:srgbClr val="B68553"/>
              </a:solidFill>
              <a:latin typeface="Montserrat Light"/>
              <a:ea typeface="Montserrat Light"/>
              <a:cs typeface="Montserrat Light"/>
              <a:sym typeface="Montserrat Light"/>
            </a:endParaRPr>
          </a:p>
          <a:p>
            <a:pPr indent="0" lvl="0" marL="0" rtl="0" algn="l">
              <a:lnSpc>
                <a:spcPct val="90000"/>
              </a:lnSpc>
              <a:spcBef>
                <a:spcPts val="0"/>
              </a:spcBef>
              <a:spcAft>
                <a:spcPts val="0"/>
              </a:spcAft>
              <a:buClr>
                <a:schemeClr val="dk1"/>
              </a:buClr>
              <a:buSzPts val="3400"/>
              <a:buFont typeface="Source Sans Pro"/>
              <a:buNone/>
            </a:pPr>
            <a:r>
              <a:t/>
            </a:r>
            <a:endParaRPr sz="4400">
              <a:solidFill>
                <a:srgbClr val="B68553"/>
              </a:solidFill>
              <a:latin typeface="Montserrat Light"/>
              <a:ea typeface="Montserrat Light"/>
              <a:cs typeface="Montserrat Light"/>
              <a:sym typeface="Montserrat Light"/>
            </a:endParaRPr>
          </a:p>
          <a:p>
            <a:pPr indent="0" lvl="0" marL="0" rtl="0" algn="l">
              <a:lnSpc>
                <a:spcPct val="90000"/>
              </a:lnSpc>
              <a:spcBef>
                <a:spcPts val="0"/>
              </a:spcBef>
              <a:spcAft>
                <a:spcPts val="0"/>
              </a:spcAft>
              <a:buClr>
                <a:schemeClr val="dk1"/>
              </a:buClr>
              <a:buSzPts val="3400"/>
              <a:buFont typeface="Source Sans Pro"/>
              <a:buNone/>
            </a:pPr>
            <a:r>
              <a:t/>
            </a:r>
            <a:endParaRPr sz="4400">
              <a:solidFill>
                <a:srgbClr val="B68553"/>
              </a:solidFill>
              <a:latin typeface="Montserrat Light"/>
              <a:ea typeface="Montserrat Light"/>
              <a:cs typeface="Montserrat Light"/>
              <a:sym typeface="Montserrat Light"/>
            </a:endParaRPr>
          </a:p>
          <a:p>
            <a:pPr indent="0" lvl="0" marL="0" rtl="0" algn="l">
              <a:lnSpc>
                <a:spcPct val="90000"/>
              </a:lnSpc>
              <a:spcBef>
                <a:spcPts val="0"/>
              </a:spcBef>
              <a:spcAft>
                <a:spcPts val="0"/>
              </a:spcAft>
              <a:buClr>
                <a:schemeClr val="dk1"/>
              </a:buClr>
              <a:buSzPts val="3400"/>
              <a:buFont typeface="Source Sans Pro"/>
              <a:buNone/>
            </a:pPr>
            <a:r>
              <a:t/>
            </a:r>
            <a:endParaRPr sz="4400">
              <a:solidFill>
                <a:srgbClr val="B68553"/>
              </a:solidFill>
              <a:latin typeface="Montserrat Light"/>
              <a:ea typeface="Montserrat Light"/>
              <a:cs typeface="Montserrat Light"/>
              <a:sym typeface="Montserrat Light"/>
            </a:endParaRPr>
          </a:p>
          <a:p>
            <a:pPr indent="0" lvl="0" marL="0" rtl="0" algn="l">
              <a:lnSpc>
                <a:spcPct val="90000"/>
              </a:lnSpc>
              <a:spcBef>
                <a:spcPts val="0"/>
              </a:spcBef>
              <a:spcAft>
                <a:spcPts val="0"/>
              </a:spcAft>
              <a:buClr>
                <a:schemeClr val="dk1"/>
              </a:buClr>
              <a:buSzPts val="3400"/>
              <a:buFont typeface="Source Sans Pro"/>
              <a:buNone/>
            </a:pPr>
            <a:r>
              <a:rPr lang="en-US" sz="4400">
                <a:solidFill>
                  <a:srgbClr val="B68553"/>
                </a:solidFill>
                <a:latin typeface="Montserrat Light"/>
                <a:ea typeface="Montserrat Light"/>
                <a:cs typeface="Montserrat Light"/>
                <a:sym typeface="Montserrat Light"/>
              </a:rPr>
              <a:t>to a</a:t>
            </a:r>
            <a:endParaRPr sz="4400">
              <a:solidFill>
                <a:srgbClr val="B68553"/>
              </a:solidFill>
              <a:latin typeface="Montserrat Light"/>
              <a:ea typeface="Montserrat Light"/>
              <a:cs typeface="Montserrat Light"/>
              <a:sym typeface="Montserrat Light"/>
            </a:endParaRPr>
          </a:p>
          <a:p>
            <a:pPr indent="0" lvl="0" marL="0" rtl="0" algn="l">
              <a:lnSpc>
                <a:spcPct val="90000"/>
              </a:lnSpc>
              <a:spcBef>
                <a:spcPts val="0"/>
              </a:spcBef>
              <a:spcAft>
                <a:spcPts val="0"/>
              </a:spcAft>
              <a:buClr>
                <a:schemeClr val="dk1"/>
              </a:buClr>
              <a:buSzPts val="3400"/>
              <a:buFont typeface="Source Sans Pro"/>
              <a:buNone/>
            </a:pPr>
            <a:r>
              <a:rPr lang="en-US" sz="4400">
                <a:solidFill>
                  <a:srgbClr val="B68553"/>
                </a:solidFill>
                <a:latin typeface="Montserrat Light"/>
                <a:ea typeface="Montserrat Light"/>
                <a:cs typeface="Montserrat Light"/>
                <a:sym typeface="Montserrat Light"/>
              </a:rPr>
              <a:t>new</a:t>
            </a:r>
            <a:endParaRPr sz="4400">
              <a:solidFill>
                <a:srgbClr val="B68553"/>
              </a:solidFill>
              <a:latin typeface="Montserrat Light"/>
              <a:ea typeface="Montserrat Light"/>
              <a:cs typeface="Montserrat Light"/>
              <a:sym typeface="Montserrat Light"/>
            </a:endParaRPr>
          </a:p>
          <a:p>
            <a:pPr indent="0" lvl="0" marL="0" rtl="0" algn="l">
              <a:lnSpc>
                <a:spcPct val="90000"/>
              </a:lnSpc>
              <a:spcBef>
                <a:spcPts val="0"/>
              </a:spcBef>
              <a:spcAft>
                <a:spcPts val="0"/>
              </a:spcAft>
              <a:buClr>
                <a:schemeClr val="dk1"/>
              </a:buClr>
              <a:buSzPts val="3400"/>
              <a:buFont typeface="Source Sans Pro"/>
              <a:buNone/>
            </a:pPr>
            <a:r>
              <a:rPr lang="en-US" sz="4400">
                <a:solidFill>
                  <a:srgbClr val="B68553"/>
                </a:solidFill>
                <a:latin typeface="Montserrat Light"/>
                <a:ea typeface="Montserrat Light"/>
                <a:cs typeface="Montserrat Light"/>
                <a:sym typeface="Montserrat Light"/>
              </a:rPr>
              <a:t>banking</a:t>
            </a:r>
            <a:endParaRPr sz="4400">
              <a:solidFill>
                <a:srgbClr val="B68553"/>
              </a:solidFill>
              <a:latin typeface="Montserrat Light"/>
              <a:ea typeface="Montserrat Light"/>
              <a:cs typeface="Montserrat Light"/>
              <a:sym typeface="Montserrat Light"/>
            </a:endParaRPr>
          </a:p>
          <a:p>
            <a:pPr indent="0" lvl="0" marL="0" rtl="0" algn="l">
              <a:lnSpc>
                <a:spcPct val="90000"/>
              </a:lnSpc>
              <a:spcBef>
                <a:spcPts val="0"/>
              </a:spcBef>
              <a:spcAft>
                <a:spcPts val="0"/>
              </a:spcAft>
              <a:buClr>
                <a:schemeClr val="dk1"/>
              </a:buClr>
              <a:buSzPts val="3400"/>
              <a:buFont typeface="Source Sans Pro"/>
              <a:buNone/>
            </a:pPr>
            <a:r>
              <a:rPr lang="en-US" sz="4400">
                <a:solidFill>
                  <a:srgbClr val="B68553"/>
                </a:solidFill>
                <a:latin typeface="Montserrat Light"/>
                <a:ea typeface="Montserrat Light"/>
                <a:cs typeface="Montserrat Light"/>
                <a:sym typeface="Montserrat Light"/>
              </a:rPr>
              <a:t>experience</a:t>
            </a:r>
            <a:endParaRPr sz="4400">
              <a:solidFill>
                <a:srgbClr val="B68553"/>
              </a:solidFill>
              <a:latin typeface="Montserrat Light"/>
              <a:ea typeface="Montserrat Light"/>
              <a:cs typeface="Montserrat Light"/>
              <a:sym typeface="Montserrat Light"/>
            </a:endParaRPr>
          </a:p>
        </p:txBody>
      </p:sp>
      <p:pic>
        <p:nvPicPr>
          <p:cNvPr id="269" name="Google Shape;269;p25"/>
          <p:cNvPicPr preferRelativeResize="0"/>
          <p:nvPr/>
        </p:nvPicPr>
        <p:blipFill>
          <a:blip r:embed="rId3">
            <a:alphaModFix/>
          </a:blip>
          <a:stretch>
            <a:fillRect/>
          </a:stretch>
        </p:blipFill>
        <p:spPr>
          <a:xfrm>
            <a:off x="3506675" y="383248"/>
            <a:ext cx="7912390" cy="4945256"/>
          </a:xfrm>
          <a:prstGeom prst="rect">
            <a:avLst/>
          </a:prstGeom>
          <a:noFill/>
          <a:ln>
            <a:noFill/>
          </a:ln>
        </p:spPr>
      </p:pic>
      <p:pic>
        <p:nvPicPr>
          <p:cNvPr id="270" name="Google Shape;270;p25"/>
          <p:cNvPicPr preferRelativeResize="0"/>
          <p:nvPr/>
        </p:nvPicPr>
        <p:blipFill rotWithShape="1">
          <a:blip r:embed="rId4">
            <a:alphaModFix/>
          </a:blip>
          <a:srcRect b="0" l="42143" r="0" t="36362"/>
          <a:stretch/>
        </p:blipFill>
        <p:spPr>
          <a:xfrm>
            <a:off x="6265477" y="2293544"/>
            <a:ext cx="5316920" cy="3654938"/>
          </a:xfrm>
          <a:prstGeom prst="rect">
            <a:avLst/>
          </a:prstGeom>
          <a:noFill/>
          <a:ln>
            <a:noFill/>
          </a:ln>
        </p:spPr>
      </p:pic>
      <p:sp>
        <p:nvSpPr>
          <p:cNvPr id="271" name="Google Shape;271;p25"/>
          <p:cNvSpPr txBox="1"/>
          <p:nvPr/>
        </p:nvSpPr>
        <p:spPr>
          <a:xfrm>
            <a:off x="9212725" y="5418842"/>
            <a:ext cx="2762700" cy="1295400"/>
          </a:xfrm>
          <a:prstGeom prst="rect">
            <a:avLst/>
          </a:prstGeom>
          <a:noFill/>
          <a:ln>
            <a:noFill/>
          </a:ln>
        </p:spPr>
        <p:txBody>
          <a:bodyPr anchorCtr="0" anchor="t" bIns="45700" lIns="0" spcFirstLastPara="1" rIns="0" wrap="square" tIns="45700">
            <a:noAutofit/>
          </a:bodyPr>
          <a:lstStyle/>
          <a:p>
            <a:pPr indent="0" lvl="0" marL="0" marR="0" rtl="0" algn="r">
              <a:lnSpc>
                <a:spcPct val="130000"/>
              </a:lnSpc>
              <a:spcBef>
                <a:spcPts val="0"/>
              </a:spcBef>
              <a:spcAft>
                <a:spcPts val="0"/>
              </a:spcAft>
              <a:buNone/>
            </a:pPr>
            <a:r>
              <a:rPr lang="en-US" sz="1200">
                <a:solidFill>
                  <a:srgbClr val="999999"/>
                </a:solidFill>
                <a:latin typeface="Source Sans Pro"/>
                <a:ea typeface="Source Sans Pro"/>
                <a:cs typeface="Source Sans Pro"/>
                <a:sym typeface="Source Sans Pro"/>
              </a:rPr>
              <a:t>Lea Clarin</a:t>
            </a:r>
            <a:endParaRPr sz="1200">
              <a:solidFill>
                <a:srgbClr val="999999"/>
              </a:solidFill>
              <a:latin typeface="Source Sans Pro"/>
              <a:ea typeface="Source Sans Pro"/>
              <a:cs typeface="Source Sans Pro"/>
              <a:sym typeface="Source Sans Pro"/>
            </a:endParaRPr>
          </a:p>
          <a:p>
            <a:pPr indent="0" lvl="0" marL="0" marR="0" rtl="0" algn="r">
              <a:lnSpc>
                <a:spcPct val="130000"/>
              </a:lnSpc>
              <a:spcBef>
                <a:spcPts val="0"/>
              </a:spcBef>
              <a:spcAft>
                <a:spcPts val="0"/>
              </a:spcAft>
              <a:buNone/>
            </a:pPr>
            <a:r>
              <a:rPr lang="en-US" sz="1200">
                <a:solidFill>
                  <a:srgbClr val="999999"/>
                </a:solidFill>
                <a:latin typeface="Source Sans Pro"/>
                <a:ea typeface="Source Sans Pro"/>
                <a:cs typeface="Source Sans Pro"/>
                <a:sym typeface="Source Sans Pro"/>
              </a:rPr>
              <a:t>Michelle Sin</a:t>
            </a:r>
            <a:endParaRPr sz="1200">
              <a:solidFill>
                <a:srgbClr val="999999"/>
              </a:solidFill>
              <a:latin typeface="Source Sans Pro"/>
              <a:ea typeface="Source Sans Pro"/>
              <a:cs typeface="Source Sans Pro"/>
              <a:sym typeface="Source Sans Pro"/>
            </a:endParaRPr>
          </a:p>
          <a:p>
            <a:pPr indent="0" lvl="0" marL="0" marR="0" rtl="0" algn="r">
              <a:lnSpc>
                <a:spcPct val="130000"/>
              </a:lnSpc>
              <a:spcBef>
                <a:spcPts val="0"/>
              </a:spcBef>
              <a:spcAft>
                <a:spcPts val="0"/>
              </a:spcAft>
              <a:buNone/>
            </a:pPr>
            <a:r>
              <a:rPr lang="en-US" sz="1200">
                <a:solidFill>
                  <a:srgbClr val="999999"/>
                </a:solidFill>
                <a:latin typeface="Source Sans Pro"/>
                <a:ea typeface="Source Sans Pro"/>
                <a:cs typeface="Source Sans Pro"/>
                <a:sym typeface="Source Sans Pro"/>
              </a:rPr>
              <a:t>Quinn Harder</a:t>
            </a:r>
            <a:endParaRPr sz="1200">
              <a:solidFill>
                <a:srgbClr val="999999"/>
              </a:solidFill>
              <a:latin typeface="Source Sans Pro"/>
              <a:ea typeface="Source Sans Pro"/>
              <a:cs typeface="Source Sans Pro"/>
              <a:sym typeface="Source Sans Pro"/>
            </a:endParaRPr>
          </a:p>
          <a:p>
            <a:pPr indent="0" lvl="0" marL="0" marR="0" rtl="0" algn="r">
              <a:lnSpc>
                <a:spcPct val="130000"/>
              </a:lnSpc>
              <a:spcBef>
                <a:spcPts val="0"/>
              </a:spcBef>
              <a:spcAft>
                <a:spcPts val="0"/>
              </a:spcAft>
              <a:buNone/>
            </a:pPr>
            <a:r>
              <a:rPr lang="en-US" sz="1200">
                <a:solidFill>
                  <a:srgbClr val="999999"/>
                </a:solidFill>
                <a:latin typeface="Source Sans Pro"/>
                <a:ea typeface="Source Sans Pro"/>
                <a:cs typeface="Source Sans Pro"/>
                <a:sym typeface="Source Sans Pro"/>
              </a:rPr>
              <a:t>Jimmy Quach </a:t>
            </a:r>
            <a:endParaRPr sz="1200">
              <a:solidFill>
                <a:srgbClr val="999999"/>
              </a:solidFill>
              <a:latin typeface="Source Sans Pro"/>
              <a:ea typeface="Source Sans Pro"/>
              <a:cs typeface="Source Sans Pro"/>
              <a:sym typeface="Source Sans Pro"/>
            </a:endParaRPr>
          </a:p>
          <a:p>
            <a:pPr indent="0" lvl="0" marL="0" marR="0" rtl="0" algn="r">
              <a:lnSpc>
                <a:spcPct val="130000"/>
              </a:lnSpc>
              <a:spcBef>
                <a:spcPts val="0"/>
              </a:spcBef>
              <a:spcAft>
                <a:spcPts val="0"/>
              </a:spcAft>
              <a:buNone/>
            </a:pPr>
            <a:r>
              <a:rPr lang="en-US" sz="1200">
                <a:solidFill>
                  <a:srgbClr val="999999"/>
                </a:solidFill>
                <a:latin typeface="Source Sans Pro"/>
                <a:ea typeface="Source Sans Pro"/>
                <a:cs typeface="Source Sans Pro"/>
                <a:sym typeface="Source Sans Pro"/>
              </a:rPr>
              <a:t>Sharon Olorunniwo </a:t>
            </a:r>
            <a:endParaRPr sz="1200">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0"/>
          <p:cNvSpPr txBox="1"/>
          <p:nvPr>
            <p:ph idx="4294967295" type="title"/>
          </p:nvPr>
        </p:nvSpPr>
        <p:spPr>
          <a:xfrm>
            <a:off x="1687514" y="2351088"/>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meet quinn.</a:t>
            </a:r>
            <a:endParaRPr>
              <a:solidFill>
                <a:srgbClr val="B68553"/>
              </a:solidFill>
            </a:endParaRPr>
          </a:p>
        </p:txBody>
      </p:sp>
      <p:sp>
        <p:nvSpPr>
          <p:cNvPr id="71" name="Google Shape;71;p10"/>
          <p:cNvSpPr txBox="1"/>
          <p:nvPr/>
        </p:nvSpPr>
        <p:spPr>
          <a:xfrm>
            <a:off x="1687525" y="3490926"/>
            <a:ext cx="3099600" cy="23853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800">
                <a:solidFill>
                  <a:schemeClr val="dk1"/>
                </a:solidFill>
                <a:latin typeface="Source Sans Pro"/>
                <a:ea typeface="Source Sans Pro"/>
                <a:cs typeface="Source Sans Pro"/>
                <a:sym typeface="Source Sans Pro"/>
              </a:rPr>
              <a:t>a first year student</a:t>
            </a:r>
            <a:endParaRPr sz="2800">
              <a:solidFill>
                <a:schemeClr val="dk1"/>
              </a:solidFill>
              <a:latin typeface="Source Sans Pro"/>
              <a:ea typeface="Source Sans Pro"/>
              <a:cs typeface="Source Sans Pro"/>
              <a:sym typeface="Source Sans Pro"/>
            </a:endParaRPr>
          </a:p>
        </p:txBody>
      </p:sp>
      <p:sp>
        <p:nvSpPr>
          <p:cNvPr id="72" name="Google Shape;72;p10"/>
          <p:cNvSpPr/>
          <p:nvPr/>
        </p:nvSpPr>
        <p:spPr>
          <a:xfrm>
            <a:off x="167415" y="268941"/>
            <a:ext cx="477900" cy="477900"/>
          </a:xfrm>
          <a:prstGeom prst="ellipse">
            <a:avLst/>
          </a:prstGeom>
          <a:noFill/>
          <a:ln cap="flat" cmpd="sng" w="12700">
            <a:solidFill>
              <a:schemeClr val="lt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400">
                <a:solidFill>
                  <a:schemeClr val="lt1"/>
                </a:solidFill>
                <a:latin typeface="Open Sans"/>
                <a:ea typeface="Open Sans"/>
                <a:cs typeface="Open Sans"/>
                <a:sym typeface="Open Sans"/>
              </a:rPr>
              <a:t>01</a:t>
            </a:r>
            <a:endParaRPr/>
          </a:p>
        </p:txBody>
      </p:sp>
      <p:pic>
        <p:nvPicPr>
          <p:cNvPr id="73" name="Google Shape;73;p10"/>
          <p:cNvPicPr preferRelativeResize="0"/>
          <p:nvPr/>
        </p:nvPicPr>
        <p:blipFill rotWithShape="1">
          <a:blip r:embed="rId3">
            <a:alphaModFix/>
          </a:blip>
          <a:srcRect b="0" l="19792" r="60631" t="0"/>
          <a:stretch/>
        </p:blipFill>
        <p:spPr>
          <a:xfrm>
            <a:off x="6096000" y="464850"/>
            <a:ext cx="3979874" cy="639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cxnSp>
        <p:nvCxnSpPr>
          <p:cNvPr id="78" name="Google Shape;78;p11"/>
          <p:cNvCxnSpPr/>
          <p:nvPr/>
        </p:nvCxnSpPr>
        <p:spPr>
          <a:xfrm flipH="1" rot="10800000">
            <a:off x="4669203" y="3030659"/>
            <a:ext cx="1911600" cy="996300"/>
          </a:xfrm>
          <a:prstGeom prst="straightConnector1">
            <a:avLst/>
          </a:prstGeom>
          <a:noFill/>
          <a:ln cap="flat" cmpd="sng" w="9525">
            <a:solidFill>
              <a:schemeClr val="dk1">
                <a:alpha val="29800"/>
              </a:schemeClr>
            </a:solidFill>
            <a:prstDash val="dash"/>
            <a:miter lim="800000"/>
            <a:headEnd len="sm" w="sm" type="none"/>
            <a:tailEnd len="sm" w="sm" type="none"/>
          </a:ln>
        </p:spPr>
      </p:cxnSp>
      <p:cxnSp>
        <p:nvCxnSpPr>
          <p:cNvPr id="79" name="Google Shape;79;p11"/>
          <p:cNvCxnSpPr/>
          <p:nvPr/>
        </p:nvCxnSpPr>
        <p:spPr>
          <a:xfrm>
            <a:off x="1884533" y="2957077"/>
            <a:ext cx="2139900" cy="1159200"/>
          </a:xfrm>
          <a:prstGeom prst="straightConnector1">
            <a:avLst/>
          </a:prstGeom>
          <a:noFill/>
          <a:ln cap="flat" cmpd="sng" w="9525">
            <a:solidFill>
              <a:schemeClr val="dk1">
                <a:alpha val="29800"/>
              </a:schemeClr>
            </a:solidFill>
            <a:prstDash val="dash"/>
            <a:miter lim="800000"/>
            <a:headEnd len="sm" w="sm" type="none"/>
            <a:tailEnd len="sm" w="sm" type="none"/>
          </a:ln>
        </p:spPr>
      </p:cxnSp>
      <p:sp>
        <p:nvSpPr>
          <p:cNvPr id="80" name="Google Shape;80;p11"/>
          <p:cNvSpPr/>
          <p:nvPr/>
        </p:nvSpPr>
        <p:spPr>
          <a:xfrm>
            <a:off x="1385150" y="2326825"/>
            <a:ext cx="1105500" cy="11055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dk1"/>
                </a:solidFill>
                <a:latin typeface="Source Sans Pro"/>
                <a:ea typeface="Source Sans Pro"/>
                <a:cs typeface="Source Sans Pro"/>
                <a:sym typeface="Source Sans Pro"/>
              </a:rPr>
              <a:t>01</a:t>
            </a:r>
            <a:endParaRPr/>
          </a:p>
        </p:txBody>
      </p:sp>
      <p:sp>
        <p:nvSpPr>
          <p:cNvPr id="81" name="Google Shape;81;p11"/>
          <p:cNvSpPr txBox="1"/>
          <p:nvPr/>
        </p:nvSpPr>
        <p:spPr>
          <a:xfrm>
            <a:off x="1372652" y="3979942"/>
            <a:ext cx="1138500" cy="238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n-US" sz="1800">
                <a:solidFill>
                  <a:schemeClr val="dk1"/>
                </a:solidFill>
                <a:latin typeface="Montserrat"/>
                <a:ea typeface="Montserrat"/>
                <a:cs typeface="Montserrat"/>
                <a:sym typeface="Montserrat"/>
              </a:rPr>
              <a:t>research plan</a:t>
            </a:r>
            <a:endParaRPr sz="1800">
              <a:latin typeface="Montserrat"/>
              <a:ea typeface="Montserrat"/>
              <a:cs typeface="Montserrat"/>
              <a:sym typeface="Montserrat"/>
            </a:endParaRPr>
          </a:p>
        </p:txBody>
      </p:sp>
      <p:cxnSp>
        <p:nvCxnSpPr>
          <p:cNvPr id="82" name="Google Shape;82;p11"/>
          <p:cNvCxnSpPr/>
          <p:nvPr/>
        </p:nvCxnSpPr>
        <p:spPr>
          <a:xfrm>
            <a:off x="1917425" y="3449003"/>
            <a:ext cx="0" cy="370200"/>
          </a:xfrm>
          <a:prstGeom prst="straightConnector1">
            <a:avLst/>
          </a:prstGeom>
          <a:noFill/>
          <a:ln cap="flat" cmpd="sng" w="9525">
            <a:solidFill>
              <a:schemeClr val="dk1"/>
            </a:solidFill>
            <a:prstDash val="solid"/>
            <a:miter lim="800000"/>
            <a:headEnd len="sm" w="sm" type="none"/>
            <a:tailEnd len="sm" w="sm" type="none"/>
          </a:ln>
        </p:spPr>
      </p:cxnSp>
      <p:sp>
        <p:nvSpPr>
          <p:cNvPr id="83" name="Google Shape;83;p11"/>
          <p:cNvSpPr txBox="1"/>
          <p:nvPr/>
        </p:nvSpPr>
        <p:spPr>
          <a:xfrm>
            <a:off x="3535088" y="2353150"/>
            <a:ext cx="1594800" cy="2388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Montserrat"/>
                <a:ea typeface="Montserrat"/>
                <a:cs typeface="Montserrat"/>
                <a:sym typeface="Montserrat"/>
              </a:rPr>
              <a:t>surveys &amp; interviews</a:t>
            </a:r>
            <a:endParaRPr sz="1800">
              <a:latin typeface="Montserrat"/>
              <a:ea typeface="Montserrat"/>
              <a:cs typeface="Montserrat"/>
              <a:sym typeface="Montserrat"/>
            </a:endParaRPr>
          </a:p>
        </p:txBody>
      </p:sp>
      <p:sp>
        <p:nvSpPr>
          <p:cNvPr id="84" name="Google Shape;84;p11"/>
          <p:cNvSpPr/>
          <p:nvPr/>
        </p:nvSpPr>
        <p:spPr>
          <a:xfrm>
            <a:off x="3762115" y="3649526"/>
            <a:ext cx="1105500" cy="11055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dk1"/>
                </a:solidFill>
                <a:latin typeface="Source Sans Pro"/>
                <a:ea typeface="Source Sans Pro"/>
                <a:cs typeface="Source Sans Pro"/>
                <a:sym typeface="Source Sans Pro"/>
              </a:rPr>
              <a:t>02</a:t>
            </a:r>
            <a:endParaRPr/>
          </a:p>
        </p:txBody>
      </p:sp>
      <p:cxnSp>
        <p:nvCxnSpPr>
          <p:cNvPr id="85" name="Google Shape;85;p11"/>
          <p:cNvCxnSpPr/>
          <p:nvPr/>
        </p:nvCxnSpPr>
        <p:spPr>
          <a:xfrm>
            <a:off x="4313680" y="3261570"/>
            <a:ext cx="0" cy="370200"/>
          </a:xfrm>
          <a:prstGeom prst="straightConnector1">
            <a:avLst/>
          </a:prstGeom>
          <a:noFill/>
          <a:ln cap="flat" cmpd="sng" w="9525">
            <a:solidFill>
              <a:schemeClr val="dk1"/>
            </a:solidFill>
            <a:prstDash val="solid"/>
            <a:miter lim="800000"/>
            <a:headEnd len="sm" w="sm" type="none"/>
            <a:tailEnd len="sm" w="sm" type="none"/>
          </a:ln>
        </p:spPr>
      </p:cxnSp>
      <p:sp>
        <p:nvSpPr>
          <p:cNvPr id="86" name="Google Shape;86;p11"/>
          <p:cNvSpPr/>
          <p:nvPr/>
        </p:nvSpPr>
        <p:spPr>
          <a:xfrm>
            <a:off x="6192547" y="2326825"/>
            <a:ext cx="1105500" cy="11055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dk1"/>
                </a:solidFill>
                <a:latin typeface="Source Sans Pro"/>
                <a:ea typeface="Source Sans Pro"/>
                <a:cs typeface="Source Sans Pro"/>
                <a:sym typeface="Source Sans Pro"/>
              </a:rPr>
              <a:t>03</a:t>
            </a:r>
            <a:endParaRPr/>
          </a:p>
        </p:txBody>
      </p:sp>
      <p:sp>
        <p:nvSpPr>
          <p:cNvPr id="87" name="Google Shape;87;p11"/>
          <p:cNvSpPr txBox="1"/>
          <p:nvPr/>
        </p:nvSpPr>
        <p:spPr>
          <a:xfrm>
            <a:off x="5949100" y="3956800"/>
            <a:ext cx="1718700" cy="2388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Montserrat"/>
                <a:ea typeface="Montserrat"/>
                <a:cs typeface="Montserrat"/>
                <a:sym typeface="Montserrat"/>
              </a:rPr>
              <a:t>consolidate findings</a:t>
            </a:r>
            <a:endParaRPr sz="1800">
              <a:latin typeface="Montserrat"/>
              <a:ea typeface="Montserrat"/>
              <a:cs typeface="Montserrat"/>
              <a:sym typeface="Montserrat"/>
            </a:endParaRPr>
          </a:p>
        </p:txBody>
      </p:sp>
      <p:cxnSp>
        <p:nvCxnSpPr>
          <p:cNvPr id="88" name="Google Shape;88;p11"/>
          <p:cNvCxnSpPr/>
          <p:nvPr/>
        </p:nvCxnSpPr>
        <p:spPr>
          <a:xfrm>
            <a:off x="6724822" y="3432596"/>
            <a:ext cx="0" cy="370200"/>
          </a:xfrm>
          <a:prstGeom prst="straightConnector1">
            <a:avLst/>
          </a:prstGeom>
          <a:noFill/>
          <a:ln cap="flat" cmpd="sng" w="9525">
            <a:solidFill>
              <a:schemeClr val="dk1"/>
            </a:solidFill>
            <a:prstDash val="solid"/>
            <a:miter lim="800000"/>
            <a:headEnd len="sm" w="sm" type="none"/>
            <a:tailEnd len="sm" w="sm" type="none"/>
          </a:ln>
        </p:spPr>
      </p:cxnSp>
      <p:cxnSp>
        <p:nvCxnSpPr>
          <p:cNvPr id="89" name="Google Shape;89;p11"/>
          <p:cNvCxnSpPr/>
          <p:nvPr/>
        </p:nvCxnSpPr>
        <p:spPr>
          <a:xfrm flipH="1" rot="10800000">
            <a:off x="9165003" y="3030659"/>
            <a:ext cx="1911600" cy="996300"/>
          </a:xfrm>
          <a:prstGeom prst="straightConnector1">
            <a:avLst/>
          </a:prstGeom>
          <a:noFill/>
          <a:ln cap="flat" cmpd="sng" w="9525">
            <a:solidFill>
              <a:schemeClr val="dk1">
                <a:alpha val="29800"/>
              </a:schemeClr>
            </a:solidFill>
            <a:prstDash val="dash"/>
            <a:miter lim="800000"/>
            <a:headEnd len="sm" w="sm" type="none"/>
            <a:tailEnd len="sm" w="sm" type="none"/>
          </a:ln>
        </p:spPr>
      </p:cxnSp>
      <p:cxnSp>
        <p:nvCxnSpPr>
          <p:cNvPr id="90" name="Google Shape;90;p11"/>
          <p:cNvCxnSpPr>
            <a:stCxn id="86" idx="5"/>
          </p:cNvCxnSpPr>
          <p:nvPr/>
        </p:nvCxnSpPr>
        <p:spPr>
          <a:xfrm>
            <a:off x="7136150" y="3270428"/>
            <a:ext cx="1384200" cy="845700"/>
          </a:xfrm>
          <a:prstGeom prst="straightConnector1">
            <a:avLst/>
          </a:prstGeom>
          <a:noFill/>
          <a:ln cap="flat" cmpd="sng" w="9525">
            <a:solidFill>
              <a:schemeClr val="dk1">
                <a:alpha val="29800"/>
              </a:schemeClr>
            </a:solidFill>
            <a:prstDash val="dash"/>
            <a:miter lim="800000"/>
            <a:headEnd len="sm" w="sm" type="none"/>
            <a:tailEnd len="sm" w="sm" type="none"/>
          </a:ln>
        </p:spPr>
      </p:cxnSp>
      <p:sp>
        <p:nvSpPr>
          <p:cNvPr id="91" name="Google Shape;91;p11"/>
          <p:cNvSpPr txBox="1"/>
          <p:nvPr/>
        </p:nvSpPr>
        <p:spPr>
          <a:xfrm>
            <a:off x="7950121" y="2384875"/>
            <a:ext cx="1718700" cy="2388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Montserrat"/>
                <a:ea typeface="Montserrat"/>
                <a:cs typeface="Montserrat"/>
                <a:sym typeface="Montserrat"/>
              </a:rPr>
              <a:t>c</a:t>
            </a:r>
            <a:r>
              <a:rPr lang="en-US" sz="1800">
                <a:solidFill>
                  <a:schemeClr val="dk1"/>
                </a:solidFill>
                <a:latin typeface="Montserrat"/>
                <a:ea typeface="Montserrat"/>
                <a:cs typeface="Montserrat"/>
                <a:sym typeface="Montserrat"/>
              </a:rPr>
              <a:t>ustomer journey map</a:t>
            </a:r>
            <a:endParaRPr sz="1800">
              <a:latin typeface="Montserrat"/>
              <a:ea typeface="Montserrat"/>
              <a:cs typeface="Montserrat"/>
              <a:sym typeface="Montserrat"/>
            </a:endParaRPr>
          </a:p>
        </p:txBody>
      </p:sp>
      <p:sp>
        <p:nvSpPr>
          <p:cNvPr id="92" name="Google Shape;92;p11"/>
          <p:cNvSpPr/>
          <p:nvPr/>
        </p:nvSpPr>
        <p:spPr>
          <a:xfrm>
            <a:off x="8257915" y="3649526"/>
            <a:ext cx="1105500" cy="11055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dk1"/>
                </a:solidFill>
                <a:latin typeface="Source Sans Pro"/>
                <a:ea typeface="Source Sans Pro"/>
                <a:cs typeface="Source Sans Pro"/>
                <a:sym typeface="Source Sans Pro"/>
              </a:rPr>
              <a:t>04</a:t>
            </a:r>
            <a:endParaRPr/>
          </a:p>
        </p:txBody>
      </p:sp>
      <p:cxnSp>
        <p:nvCxnSpPr>
          <p:cNvPr id="93" name="Google Shape;93;p11"/>
          <p:cNvCxnSpPr/>
          <p:nvPr/>
        </p:nvCxnSpPr>
        <p:spPr>
          <a:xfrm>
            <a:off x="8809480" y="3261570"/>
            <a:ext cx="0" cy="370200"/>
          </a:xfrm>
          <a:prstGeom prst="straightConnector1">
            <a:avLst/>
          </a:prstGeom>
          <a:noFill/>
          <a:ln cap="flat" cmpd="sng" w="9525">
            <a:solidFill>
              <a:schemeClr val="dk1"/>
            </a:solidFill>
            <a:prstDash val="solid"/>
            <a:miter lim="800000"/>
            <a:headEnd len="sm" w="sm" type="none"/>
            <a:tailEnd len="sm" w="sm" type="none"/>
          </a:ln>
        </p:spPr>
      </p:cxnSp>
      <p:sp>
        <p:nvSpPr>
          <p:cNvPr id="94" name="Google Shape;94;p11"/>
          <p:cNvSpPr/>
          <p:nvPr/>
        </p:nvSpPr>
        <p:spPr>
          <a:xfrm>
            <a:off x="10579334" y="2326825"/>
            <a:ext cx="1105500" cy="11055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dk1"/>
                </a:solidFill>
                <a:latin typeface="Source Sans Pro"/>
                <a:ea typeface="Source Sans Pro"/>
                <a:cs typeface="Source Sans Pro"/>
                <a:sym typeface="Source Sans Pro"/>
              </a:rPr>
              <a:t>05</a:t>
            </a:r>
            <a:endParaRPr/>
          </a:p>
        </p:txBody>
      </p:sp>
      <p:sp>
        <p:nvSpPr>
          <p:cNvPr id="95" name="Google Shape;95;p11"/>
          <p:cNvSpPr txBox="1"/>
          <p:nvPr/>
        </p:nvSpPr>
        <p:spPr>
          <a:xfrm>
            <a:off x="10515775" y="3979950"/>
            <a:ext cx="1384200" cy="2388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Montserrat"/>
                <a:ea typeface="Montserrat"/>
                <a:cs typeface="Montserrat"/>
                <a:sym typeface="Montserrat"/>
              </a:rPr>
              <a:t>p</a:t>
            </a:r>
            <a:r>
              <a:rPr lang="en-US" sz="1800">
                <a:solidFill>
                  <a:schemeClr val="dk1"/>
                </a:solidFill>
                <a:latin typeface="Montserrat"/>
                <a:ea typeface="Montserrat"/>
                <a:cs typeface="Montserrat"/>
                <a:sym typeface="Montserrat"/>
              </a:rPr>
              <a:t>rototype</a:t>
            </a:r>
            <a:endParaRPr sz="1800">
              <a:latin typeface="Montserrat"/>
              <a:ea typeface="Montserrat"/>
              <a:cs typeface="Montserrat"/>
              <a:sym typeface="Montserrat"/>
            </a:endParaRPr>
          </a:p>
        </p:txBody>
      </p:sp>
      <p:cxnSp>
        <p:nvCxnSpPr>
          <p:cNvPr id="96" name="Google Shape;96;p11"/>
          <p:cNvCxnSpPr/>
          <p:nvPr/>
        </p:nvCxnSpPr>
        <p:spPr>
          <a:xfrm>
            <a:off x="11144422" y="3443170"/>
            <a:ext cx="0" cy="370200"/>
          </a:xfrm>
          <a:prstGeom prst="straightConnector1">
            <a:avLst/>
          </a:prstGeom>
          <a:noFill/>
          <a:ln cap="flat" cmpd="sng" w="9525">
            <a:solidFill>
              <a:schemeClr val="dk1"/>
            </a:solidFill>
            <a:prstDash val="solid"/>
            <a:miter lim="800000"/>
            <a:headEnd len="sm" w="sm" type="none"/>
            <a:tailEnd len="sm" w="sm" type="none"/>
          </a:ln>
        </p:spPr>
      </p:cxnSp>
      <p:sp>
        <p:nvSpPr>
          <p:cNvPr id="97" name="Google Shape;97;p11"/>
          <p:cNvSpPr txBox="1"/>
          <p:nvPr>
            <p:ph idx="4294967295" type="title"/>
          </p:nvPr>
        </p:nvSpPr>
        <p:spPr>
          <a:xfrm>
            <a:off x="1290230" y="353900"/>
            <a:ext cx="60078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research process.</a:t>
            </a:r>
            <a:endParaRPr>
              <a:solidFill>
                <a:srgbClr val="B6855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2"/>
          <p:cNvSpPr txBox="1"/>
          <p:nvPr/>
        </p:nvSpPr>
        <p:spPr>
          <a:xfrm>
            <a:off x="1575872" y="2141266"/>
            <a:ext cx="15423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n-US" sz="5400">
                <a:solidFill>
                  <a:schemeClr val="dk1"/>
                </a:solidFill>
                <a:latin typeface="Montserrat"/>
                <a:ea typeface="Montserrat"/>
                <a:cs typeface="Montserrat"/>
                <a:sym typeface="Montserrat"/>
              </a:rPr>
              <a:t>56%</a:t>
            </a:r>
            <a:endParaRPr>
              <a:latin typeface="Montserrat"/>
              <a:ea typeface="Montserrat"/>
              <a:cs typeface="Montserrat"/>
              <a:sym typeface="Montserrat"/>
            </a:endParaRPr>
          </a:p>
        </p:txBody>
      </p:sp>
      <p:sp>
        <p:nvSpPr>
          <p:cNvPr id="103" name="Google Shape;103;p12"/>
          <p:cNvSpPr txBox="1"/>
          <p:nvPr/>
        </p:nvSpPr>
        <p:spPr>
          <a:xfrm>
            <a:off x="4514511" y="2141266"/>
            <a:ext cx="18090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n-US" sz="5400">
                <a:solidFill>
                  <a:schemeClr val="dk1"/>
                </a:solidFill>
                <a:latin typeface="Montserrat"/>
                <a:ea typeface="Montserrat"/>
                <a:cs typeface="Montserrat"/>
                <a:sym typeface="Montserrat"/>
              </a:rPr>
              <a:t>25%</a:t>
            </a:r>
            <a:endParaRPr>
              <a:latin typeface="Montserrat"/>
              <a:ea typeface="Montserrat"/>
              <a:cs typeface="Montserrat"/>
              <a:sym typeface="Montserrat"/>
            </a:endParaRPr>
          </a:p>
        </p:txBody>
      </p:sp>
      <p:sp>
        <p:nvSpPr>
          <p:cNvPr id="104" name="Google Shape;104;p12"/>
          <p:cNvSpPr txBox="1"/>
          <p:nvPr/>
        </p:nvSpPr>
        <p:spPr>
          <a:xfrm>
            <a:off x="7584475" y="2363000"/>
            <a:ext cx="38115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n-US" sz="3600">
                <a:solidFill>
                  <a:schemeClr val="dk1"/>
                </a:solidFill>
                <a:latin typeface="Montserrat"/>
                <a:ea typeface="Montserrat"/>
                <a:cs typeface="Montserrat"/>
                <a:sym typeface="Montserrat"/>
              </a:rPr>
              <a:t>“banks are…”</a:t>
            </a:r>
            <a:endParaRPr sz="3600">
              <a:solidFill>
                <a:schemeClr val="dk1"/>
              </a:solidFill>
              <a:latin typeface="Montserrat"/>
              <a:ea typeface="Montserrat"/>
              <a:cs typeface="Montserrat"/>
              <a:sym typeface="Montserrat"/>
            </a:endParaRPr>
          </a:p>
        </p:txBody>
      </p:sp>
      <p:sp>
        <p:nvSpPr>
          <p:cNvPr id="105" name="Google Shape;105;p12"/>
          <p:cNvSpPr txBox="1"/>
          <p:nvPr>
            <p:ph idx="4294967295" type="title"/>
          </p:nvPr>
        </p:nvSpPr>
        <p:spPr>
          <a:xfrm>
            <a:off x="1691389" y="674688"/>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stats.</a:t>
            </a:r>
            <a:endParaRPr>
              <a:solidFill>
                <a:srgbClr val="B68553"/>
              </a:solidFill>
            </a:endParaRPr>
          </a:p>
        </p:txBody>
      </p:sp>
      <p:sp>
        <p:nvSpPr>
          <p:cNvPr id="106" name="Google Shape;106;p12"/>
          <p:cNvSpPr txBox="1"/>
          <p:nvPr/>
        </p:nvSpPr>
        <p:spPr>
          <a:xfrm>
            <a:off x="1575875" y="3198050"/>
            <a:ext cx="2429400" cy="24900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400">
                <a:solidFill>
                  <a:schemeClr val="dk1"/>
                </a:solidFill>
                <a:latin typeface="Montserrat"/>
                <a:ea typeface="Montserrat"/>
                <a:cs typeface="Montserrat"/>
                <a:sym typeface="Montserrat"/>
              </a:rPr>
              <a:t>expressed </a:t>
            </a:r>
            <a:r>
              <a:rPr lang="en-US" sz="2400">
                <a:solidFill>
                  <a:srgbClr val="B68553"/>
                </a:solidFill>
                <a:latin typeface="Montserrat"/>
                <a:ea typeface="Montserrat"/>
                <a:cs typeface="Montserrat"/>
                <a:sym typeface="Montserrat"/>
              </a:rPr>
              <a:t>minimal confidence</a:t>
            </a:r>
            <a:r>
              <a:rPr lang="en-US" sz="2400">
                <a:solidFill>
                  <a:schemeClr val="dk1"/>
                </a:solidFill>
                <a:latin typeface="Montserrat"/>
                <a:ea typeface="Montserrat"/>
                <a:cs typeface="Montserrat"/>
                <a:sym typeface="Montserrat"/>
              </a:rPr>
              <a:t> with their financial literacy.</a:t>
            </a:r>
            <a:endParaRPr sz="2400">
              <a:solidFill>
                <a:schemeClr val="dk1"/>
              </a:solidFill>
              <a:latin typeface="Montserrat"/>
              <a:ea typeface="Montserrat"/>
              <a:cs typeface="Montserrat"/>
              <a:sym typeface="Montserrat"/>
            </a:endParaRPr>
          </a:p>
        </p:txBody>
      </p:sp>
      <p:sp>
        <p:nvSpPr>
          <p:cNvPr id="107" name="Google Shape;107;p12"/>
          <p:cNvSpPr txBox="1"/>
          <p:nvPr/>
        </p:nvSpPr>
        <p:spPr>
          <a:xfrm>
            <a:off x="4514513" y="3198025"/>
            <a:ext cx="2429400" cy="24900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400">
                <a:solidFill>
                  <a:schemeClr val="dk1"/>
                </a:solidFill>
                <a:latin typeface="Montserrat"/>
                <a:ea typeface="Montserrat"/>
                <a:cs typeface="Montserrat"/>
                <a:sym typeface="Montserrat"/>
              </a:rPr>
              <a:t>dread the long</a:t>
            </a:r>
            <a:r>
              <a:rPr lang="en-US" sz="2400">
                <a:solidFill>
                  <a:srgbClr val="B68553"/>
                </a:solidFill>
                <a:latin typeface="Montserrat"/>
                <a:ea typeface="Montserrat"/>
                <a:cs typeface="Montserrat"/>
                <a:sym typeface="Montserrat"/>
              </a:rPr>
              <a:t> waiting times</a:t>
            </a:r>
            <a:r>
              <a:rPr lang="en-US" sz="2400">
                <a:solidFill>
                  <a:schemeClr val="dk1"/>
                </a:solidFill>
                <a:latin typeface="Montserrat"/>
                <a:ea typeface="Montserrat"/>
                <a:cs typeface="Montserrat"/>
                <a:sym typeface="Montserrat"/>
              </a:rPr>
              <a:t> when visiting their local bank.</a:t>
            </a:r>
            <a:endParaRPr sz="2400">
              <a:solidFill>
                <a:schemeClr val="dk1"/>
              </a:solidFill>
              <a:latin typeface="Montserrat"/>
              <a:ea typeface="Montserrat"/>
              <a:cs typeface="Montserrat"/>
              <a:sym typeface="Montserrat"/>
            </a:endParaRPr>
          </a:p>
        </p:txBody>
      </p:sp>
      <p:sp>
        <p:nvSpPr>
          <p:cNvPr id="108" name="Google Shape;108;p12"/>
          <p:cNvSpPr txBox="1"/>
          <p:nvPr/>
        </p:nvSpPr>
        <p:spPr>
          <a:xfrm>
            <a:off x="7712930" y="3198025"/>
            <a:ext cx="3300300" cy="32928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400">
                <a:solidFill>
                  <a:schemeClr val="dk1"/>
                </a:solidFill>
                <a:latin typeface="Montserrat"/>
                <a:ea typeface="Montserrat"/>
                <a:cs typeface="Montserrat"/>
                <a:sym typeface="Montserrat"/>
              </a:rPr>
              <a:t>formal</a:t>
            </a:r>
            <a:endParaRPr sz="240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None/>
            </a:pPr>
            <a:r>
              <a:rPr lang="en-US" sz="2400">
                <a:solidFill>
                  <a:schemeClr val="dk1"/>
                </a:solidFill>
                <a:latin typeface="Montserrat"/>
                <a:ea typeface="Montserrat"/>
                <a:cs typeface="Montserrat"/>
                <a:sym typeface="Montserrat"/>
              </a:rPr>
              <a:t>dull</a:t>
            </a:r>
            <a:endParaRPr sz="240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None/>
            </a:pPr>
            <a:r>
              <a:rPr lang="en-US" sz="2400">
                <a:solidFill>
                  <a:schemeClr val="dk1"/>
                </a:solidFill>
                <a:latin typeface="Montserrat"/>
                <a:ea typeface="Montserrat"/>
                <a:cs typeface="Montserrat"/>
                <a:sym typeface="Montserrat"/>
              </a:rPr>
              <a:t>serious</a:t>
            </a:r>
            <a:endParaRPr sz="240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None/>
            </a:pPr>
            <a:r>
              <a:rPr lang="en-US" sz="2400">
                <a:solidFill>
                  <a:srgbClr val="B68553"/>
                </a:solidFill>
                <a:latin typeface="Montserrat"/>
                <a:ea typeface="Montserrat"/>
                <a:cs typeface="Montserrat"/>
                <a:sym typeface="Montserrat"/>
              </a:rPr>
              <a:t>INTIMIDATING</a:t>
            </a:r>
            <a:endParaRPr sz="2400">
              <a:solidFill>
                <a:srgbClr val="B68553"/>
              </a:solidFill>
              <a:latin typeface="Montserrat"/>
              <a:ea typeface="Montserrat"/>
              <a:cs typeface="Montserrat"/>
              <a:sym typeface="Montserrat"/>
            </a:endParaRPr>
          </a:p>
          <a:p>
            <a:pPr indent="0" lvl="0" marL="0" rtl="0" algn="l">
              <a:lnSpc>
                <a:spcPct val="130000"/>
              </a:lnSpc>
              <a:spcBef>
                <a:spcPts val="0"/>
              </a:spcBef>
              <a:spcAft>
                <a:spcPts val="0"/>
              </a:spcAft>
              <a:buNone/>
            </a:pPr>
            <a:r>
              <a:rPr lang="en-US" sz="2400">
                <a:solidFill>
                  <a:schemeClr val="dk1"/>
                </a:solidFill>
                <a:latin typeface="Montserrat"/>
                <a:ea typeface="Montserrat"/>
                <a:cs typeface="Montserrat"/>
                <a:sym typeface="Montserrat"/>
              </a:rPr>
              <a:t>out of touch </a:t>
            </a:r>
            <a:endParaRPr sz="24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3"/>
          <p:cNvSpPr/>
          <p:nvPr/>
        </p:nvSpPr>
        <p:spPr>
          <a:xfrm>
            <a:off x="1058113" y="3119354"/>
            <a:ext cx="10198200" cy="18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1566725" y="1389000"/>
            <a:ext cx="10198200" cy="18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txBox="1"/>
          <p:nvPr>
            <p:ph idx="4294967295" type="title"/>
          </p:nvPr>
        </p:nvSpPr>
        <p:spPr>
          <a:xfrm>
            <a:off x="1290230" y="353900"/>
            <a:ext cx="60078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customer journey.</a:t>
            </a:r>
            <a:endParaRPr>
              <a:solidFill>
                <a:srgbClr val="B68553"/>
              </a:solidFill>
            </a:endParaRPr>
          </a:p>
        </p:txBody>
      </p:sp>
      <p:sp>
        <p:nvSpPr>
          <p:cNvPr id="116" name="Google Shape;116;p13"/>
          <p:cNvSpPr/>
          <p:nvPr/>
        </p:nvSpPr>
        <p:spPr>
          <a:xfrm>
            <a:off x="1807875" y="1802773"/>
            <a:ext cx="424500" cy="424500"/>
          </a:xfrm>
          <a:prstGeom prst="ellipse">
            <a:avLst/>
          </a:prstGeom>
          <a:solidFill>
            <a:srgbClr val="FFFFFF">
              <a:alpha val="60000"/>
            </a:srgbClr>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p>
        </p:txBody>
      </p:sp>
      <p:sp>
        <p:nvSpPr>
          <p:cNvPr id="117" name="Google Shape;117;p13"/>
          <p:cNvSpPr txBox="1"/>
          <p:nvPr/>
        </p:nvSpPr>
        <p:spPr>
          <a:xfrm>
            <a:off x="2450880" y="5599829"/>
            <a:ext cx="808500" cy="5130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a:solidFill>
                  <a:schemeClr val="dk1"/>
                </a:solidFill>
                <a:latin typeface="Source Sans Pro"/>
                <a:ea typeface="Source Sans Pro"/>
                <a:cs typeface="Source Sans Pro"/>
                <a:sym typeface="Source Sans Pro"/>
              </a:rPr>
              <a:t>r</a:t>
            </a:r>
            <a:r>
              <a:rPr lang="en-US">
                <a:solidFill>
                  <a:schemeClr val="dk1"/>
                </a:solidFill>
                <a:latin typeface="Source Sans Pro"/>
                <a:ea typeface="Source Sans Pro"/>
                <a:cs typeface="Source Sans Pro"/>
                <a:sym typeface="Source Sans Pro"/>
              </a:rPr>
              <a:t>esearch</a:t>
            </a:r>
            <a:endParaRPr/>
          </a:p>
        </p:txBody>
      </p:sp>
      <p:sp>
        <p:nvSpPr>
          <p:cNvPr id="118" name="Google Shape;118;p13"/>
          <p:cNvSpPr txBox="1"/>
          <p:nvPr/>
        </p:nvSpPr>
        <p:spPr>
          <a:xfrm>
            <a:off x="1682475" y="4990229"/>
            <a:ext cx="717000" cy="4245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a:solidFill>
                  <a:schemeClr val="dk1"/>
                </a:solidFill>
                <a:latin typeface="Source Sans Pro"/>
                <a:ea typeface="Source Sans Pro"/>
                <a:cs typeface="Source Sans Pro"/>
                <a:sym typeface="Source Sans Pro"/>
              </a:rPr>
              <a:t>o-week booth</a:t>
            </a:r>
            <a:endParaRPr/>
          </a:p>
        </p:txBody>
      </p:sp>
      <p:sp>
        <p:nvSpPr>
          <p:cNvPr id="119" name="Google Shape;119;p13"/>
          <p:cNvSpPr/>
          <p:nvPr/>
        </p:nvSpPr>
        <p:spPr>
          <a:xfrm>
            <a:off x="2652425" y="2336173"/>
            <a:ext cx="424500" cy="424500"/>
          </a:xfrm>
          <a:prstGeom prst="ellipse">
            <a:avLst/>
          </a:prstGeom>
          <a:solidFill>
            <a:srgbClr val="FFFFFF">
              <a:alpha val="60000"/>
            </a:srgbClr>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p>
        </p:txBody>
      </p:sp>
      <p:sp>
        <p:nvSpPr>
          <p:cNvPr id="120" name="Google Shape;120;p13"/>
          <p:cNvSpPr/>
          <p:nvPr/>
        </p:nvSpPr>
        <p:spPr>
          <a:xfrm>
            <a:off x="3496976" y="2177940"/>
            <a:ext cx="424500" cy="424500"/>
          </a:xfrm>
          <a:prstGeom prst="ellipse">
            <a:avLst/>
          </a:prstGeom>
          <a:solidFill>
            <a:srgbClr val="FFFFFF">
              <a:alpha val="60000"/>
            </a:srgbClr>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p>
        </p:txBody>
      </p:sp>
      <p:sp>
        <p:nvSpPr>
          <p:cNvPr id="121" name="Google Shape;121;p13"/>
          <p:cNvSpPr txBox="1"/>
          <p:nvPr/>
        </p:nvSpPr>
        <p:spPr>
          <a:xfrm>
            <a:off x="3386984" y="4990229"/>
            <a:ext cx="717000" cy="5130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a:solidFill>
                  <a:schemeClr val="dk1"/>
                </a:solidFill>
                <a:latin typeface="Source Sans Pro"/>
                <a:ea typeface="Source Sans Pro"/>
                <a:cs typeface="Source Sans Pro"/>
                <a:sym typeface="Source Sans Pro"/>
              </a:rPr>
              <a:t>commit </a:t>
            </a:r>
            <a:endParaRPr/>
          </a:p>
        </p:txBody>
      </p:sp>
      <p:sp>
        <p:nvSpPr>
          <p:cNvPr id="122" name="Google Shape;122;p13"/>
          <p:cNvSpPr/>
          <p:nvPr/>
        </p:nvSpPr>
        <p:spPr>
          <a:xfrm>
            <a:off x="4341526" y="3631573"/>
            <a:ext cx="424500" cy="424500"/>
          </a:xfrm>
          <a:prstGeom prst="ellipse">
            <a:avLst/>
          </a:prstGeom>
          <a:solidFill>
            <a:schemeClr val="lt1"/>
          </a:solidFill>
          <a:ln cap="flat" cmpd="sng" w="28575">
            <a:solidFill>
              <a:srgbClr val="B6855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solidFill>
                <a:srgbClr val="B68553"/>
              </a:solidFill>
            </a:endParaRPr>
          </a:p>
        </p:txBody>
      </p:sp>
      <p:sp>
        <p:nvSpPr>
          <p:cNvPr id="123" name="Google Shape;123;p13"/>
          <p:cNvSpPr txBox="1"/>
          <p:nvPr/>
        </p:nvSpPr>
        <p:spPr>
          <a:xfrm>
            <a:off x="4002989" y="5371229"/>
            <a:ext cx="1067700" cy="5130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US">
                <a:solidFill>
                  <a:schemeClr val="dk1"/>
                </a:solidFill>
                <a:latin typeface="Source Sans Pro"/>
                <a:ea typeface="Source Sans Pro"/>
                <a:cs typeface="Source Sans Pro"/>
                <a:sym typeface="Source Sans Pro"/>
              </a:rPr>
              <a:t>make </a:t>
            </a:r>
            <a:r>
              <a:rPr b="1" lang="en-US">
                <a:solidFill>
                  <a:schemeClr val="dk1"/>
                </a:solidFill>
                <a:latin typeface="Source Sans Pro"/>
                <a:ea typeface="Source Sans Pro"/>
                <a:cs typeface="Source Sans Pro"/>
                <a:sym typeface="Source Sans Pro"/>
              </a:rPr>
              <a:t>appointment</a:t>
            </a:r>
            <a:endParaRPr b="1"/>
          </a:p>
        </p:txBody>
      </p:sp>
      <p:sp>
        <p:nvSpPr>
          <p:cNvPr id="124" name="Google Shape;124;p13"/>
          <p:cNvSpPr/>
          <p:nvPr/>
        </p:nvSpPr>
        <p:spPr>
          <a:xfrm>
            <a:off x="5186077" y="3174373"/>
            <a:ext cx="424500" cy="424500"/>
          </a:xfrm>
          <a:prstGeom prst="ellipse">
            <a:avLst/>
          </a:prstGeom>
          <a:solidFill>
            <a:srgbClr val="FFFFFF">
              <a:alpha val="60000"/>
            </a:srgbClr>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p>
        </p:txBody>
      </p:sp>
      <p:sp>
        <p:nvSpPr>
          <p:cNvPr id="125" name="Google Shape;125;p13"/>
          <p:cNvSpPr txBox="1"/>
          <p:nvPr/>
        </p:nvSpPr>
        <p:spPr>
          <a:xfrm>
            <a:off x="4817293" y="4990229"/>
            <a:ext cx="1215300" cy="5130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a:solidFill>
                  <a:schemeClr val="dk1"/>
                </a:solidFill>
                <a:latin typeface="Source Sans Pro"/>
                <a:ea typeface="Source Sans Pro"/>
                <a:cs typeface="Source Sans Pro"/>
                <a:sym typeface="Source Sans Pro"/>
              </a:rPr>
              <a:t>b</a:t>
            </a:r>
            <a:r>
              <a:rPr lang="en-US">
                <a:solidFill>
                  <a:schemeClr val="dk1"/>
                </a:solidFill>
                <a:latin typeface="Source Sans Pro"/>
                <a:ea typeface="Source Sans Pro"/>
                <a:cs typeface="Source Sans Pro"/>
                <a:sym typeface="Source Sans Pro"/>
              </a:rPr>
              <a:t>ring documents </a:t>
            </a:r>
            <a:endParaRPr/>
          </a:p>
        </p:txBody>
      </p:sp>
      <p:sp>
        <p:nvSpPr>
          <p:cNvPr id="126" name="Google Shape;126;p13"/>
          <p:cNvSpPr/>
          <p:nvPr/>
        </p:nvSpPr>
        <p:spPr>
          <a:xfrm>
            <a:off x="6030627" y="4012573"/>
            <a:ext cx="424500" cy="424500"/>
          </a:xfrm>
          <a:prstGeom prst="ellipse">
            <a:avLst/>
          </a:prstGeom>
          <a:solidFill>
            <a:srgbClr val="FFFFFF"/>
          </a:solidFill>
          <a:ln cap="flat" cmpd="sng" w="28575">
            <a:solidFill>
              <a:srgbClr val="B6855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solidFill>
                <a:srgbClr val="B68553"/>
              </a:solidFill>
            </a:endParaRPr>
          </a:p>
        </p:txBody>
      </p:sp>
      <p:sp>
        <p:nvSpPr>
          <p:cNvPr id="127" name="Google Shape;127;p13"/>
          <p:cNvSpPr txBox="1"/>
          <p:nvPr/>
        </p:nvSpPr>
        <p:spPr>
          <a:xfrm>
            <a:off x="5855398" y="5371229"/>
            <a:ext cx="808500" cy="5130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US">
                <a:solidFill>
                  <a:schemeClr val="dk1"/>
                </a:solidFill>
                <a:latin typeface="Source Sans Pro"/>
                <a:ea typeface="Source Sans Pro"/>
                <a:cs typeface="Source Sans Pro"/>
                <a:sym typeface="Source Sans Pro"/>
              </a:rPr>
              <a:t>bus to bank</a:t>
            </a:r>
            <a:endParaRPr b="1"/>
          </a:p>
        </p:txBody>
      </p:sp>
      <p:sp>
        <p:nvSpPr>
          <p:cNvPr id="128" name="Google Shape;128;p13"/>
          <p:cNvSpPr/>
          <p:nvPr/>
        </p:nvSpPr>
        <p:spPr>
          <a:xfrm>
            <a:off x="8564278" y="3707773"/>
            <a:ext cx="424500" cy="424500"/>
          </a:xfrm>
          <a:prstGeom prst="ellipse">
            <a:avLst/>
          </a:prstGeom>
          <a:solidFill>
            <a:srgbClr val="FFFFFF"/>
          </a:solidFill>
          <a:ln cap="flat" cmpd="sng" w="28575">
            <a:solidFill>
              <a:srgbClr val="B6855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solidFill>
                <a:srgbClr val="B68553"/>
              </a:solidFill>
            </a:endParaRPr>
          </a:p>
        </p:txBody>
      </p:sp>
      <p:sp>
        <p:nvSpPr>
          <p:cNvPr id="129" name="Google Shape;129;p13"/>
          <p:cNvSpPr txBox="1"/>
          <p:nvPr/>
        </p:nvSpPr>
        <p:spPr>
          <a:xfrm>
            <a:off x="7410020" y="5447429"/>
            <a:ext cx="1067700" cy="7734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US">
                <a:solidFill>
                  <a:schemeClr val="dk1"/>
                </a:solidFill>
                <a:latin typeface="Source Sans Pro"/>
                <a:ea typeface="Source Sans Pro"/>
                <a:cs typeface="Source Sans Pro"/>
                <a:sym typeface="Source Sans Pro"/>
              </a:rPr>
              <a:t>m</a:t>
            </a:r>
            <a:r>
              <a:rPr b="1" lang="en-US">
                <a:solidFill>
                  <a:schemeClr val="dk1"/>
                </a:solidFill>
                <a:latin typeface="Source Sans Pro"/>
                <a:ea typeface="Source Sans Pro"/>
                <a:cs typeface="Source Sans Pro"/>
                <a:sym typeface="Source Sans Pro"/>
              </a:rPr>
              <a:t>eet with advisor</a:t>
            </a:r>
            <a:endParaRPr b="1"/>
          </a:p>
        </p:txBody>
      </p:sp>
      <p:sp>
        <p:nvSpPr>
          <p:cNvPr id="130" name="Google Shape;130;p13"/>
          <p:cNvSpPr/>
          <p:nvPr/>
        </p:nvSpPr>
        <p:spPr>
          <a:xfrm>
            <a:off x="9408829" y="3250573"/>
            <a:ext cx="424500" cy="424500"/>
          </a:xfrm>
          <a:prstGeom prst="ellipse">
            <a:avLst/>
          </a:prstGeom>
          <a:solidFill>
            <a:srgbClr val="FFFFFF">
              <a:alpha val="60000"/>
            </a:srgbClr>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p>
        </p:txBody>
      </p:sp>
      <p:sp>
        <p:nvSpPr>
          <p:cNvPr id="131" name="Google Shape;131;p13"/>
          <p:cNvSpPr txBox="1"/>
          <p:nvPr/>
        </p:nvSpPr>
        <p:spPr>
          <a:xfrm>
            <a:off x="8420112" y="4990229"/>
            <a:ext cx="808500" cy="5130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US">
                <a:solidFill>
                  <a:schemeClr val="dk1"/>
                </a:solidFill>
                <a:latin typeface="Source Sans Pro"/>
                <a:ea typeface="Source Sans Pro"/>
                <a:cs typeface="Source Sans Pro"/>
                <a:sym typeface="Source Sans Pro"/>
              </a:rPr>
              <a:t>access funds </a:t>
            </a:r>
            <a:endParaRPr b="1"/>
          </a:p>
        </p:txBody>
      </p:sp>
      <p:sp>
        <p:nvSpPr>
          <p:cNvPr id="132" name="Google Shape;132;p13"/>
          <p:cNvSpPr/>
          <p:nvPr/>
        </p:nvSpPr>
        <p:spPr>
          <a:xfrm>
            <a:off x="10253379" y="4545973"/>
            <a:ext cx="424500" cy="424500"/>
          </a:xfrm>
          <a:prstGeom prst="ellipse">
            <a:avLst/>
          </a:prstGeom>
          <a:solidFill>
            <a:srgbClr val="FFFFFF"/>
          </a:solidFill>
          <a:ln cap="flat" cmpd="sng" w="28575">
            <a:solidFill>
              <a:srgbClr val="B6855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solidFill>
                <a:srgbClr val="B68553"/>
              </a:solidFill>
            </a:endParaRPr>
          </a:p>
        </p:txBody>
      </p:sp>
      <p:sp>
        <p:nvSpPr>
          <p:cNvPr id="133" name="Google Shape;133;p13"/>
          <p:cNvSpPr txBox="1"/>
          <p:nvPr/>
        </p:nvSpPr>
        <p:spPr>
          <a:xfrm>
            <a:off x="9094803" y="5251643"/>
            <a:ext cx="1067700" cy="9144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a:solidFill>
                  <a:schemeClr val="dk1"/>
                </a:solidFill>
                <a:latin typeface="Source Sans Pro"/>
                <a:ea typeface="Source Sans Pro"/>
                <a:cs typeface="Source Sans Pro"/>
                <a:sym typeface="Source Sans Pro"/>
              </a:rPr>
              <a:t>c</a:t>
            </a:r>
            <a:r>
              <a:rPr lang="en-US">
                <a:solidFill>
                  <a:schemeClr val="dk1"/>
                </a:solidFill>
                <a:latin typeface="Source Sans Pro"/>
                <a:ea typeface="Source Sans Pro"/>
                <a:cs typeface="Source Sans Pro"/>
                <a:sym typeface="Source Sans Pro"/>
              </a:rPr>
              <a:t>onduct regular transactions</a:t>
            </a:r>
            <a:endParaRPr/>
          </a:p>
        </p:txBody>
      </p:sp>
      <p:sp>
        <p:nvSpPr>
          <p:cNvPr id="134" name="Google Shape;134;p13"/>
          <p:cNvSpPr/>
          <p:nvPr/>
        </p:nvSpPr>
        <p:spPr>
          <a:xfrm>
            <a:off x="11097930" y="4088773"/>
            <a:ext cx="424500" cy="424500"/>
          </a:xfrm>
          <a:prstGeom prst="ellipse">
            <a:avLst/>
          </a:prstGeom>
          <a:solidFill>
            <a:srgbClr val="FFFFFF"/>
          </a:solidFill>
          <a:ln cap="flat" cmpd="sng" w="28575">
            <a:solidFill>
              <a:srgbClr val="B6855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solidFill>
                <a:srgbClr val="B68553"/>
              </a:solidFill>
            </a:endParaRPr>
          </a:p>
        </p:txBody>
      </p:sp>
      <p:sp>
        <p:nvSpPr>
          <p:cNvPr id="135" name="Google Shape;135;p13"/>
          <p:cNvSpPr txBox="1"/>
          <p:nvPr/>
        </p:nvSpPr>
        <p:spPr>
          <a:xfrm>
            <a:off x="10018121" y="4990229"/>
            <a:ext cx="924600" cy="7734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US">
                <a:solidFill>
                  <a:schemeClr val="dk1"/>
                </a:solidFill>
                <a:latin typeface="Source Sans Pro"/>
                <a:ea typeface="Source Sans Pro"/>
                <a:cs typeface="Source Sans Pro"/>
                <a:sym typeface="Source Sans Pro"/>
              </a:rPr>
              <a:t>customer support</a:t>
            </a:r>
            <a:endParaRPr b="1">
              <a:solidFill>
                <a:schemeClr val="dk1"/>
              </a:solidFill>
              <a:latin typeface="Source Sans Pro"/>
              <a:ea typeface="Source Sans Pro"/>
              <a:cs typeface="Source Sans Pro"/>
              <a:sym typeface="Source Sans Pro"/>
            </a:endParaRPr>
          </a:p>
        </p:txBody>
      </p:sp>
      <p:sp>
        <p:nvSpPr>
          <p:cNvPr id="136" name="Google Shape;136;p13"/>
          <p:cNvSpPr/>
          <p:nvPr/>
        </p:nvSpPr>
        <p:spPr>
          <a:xfrm>
            <a:off x="7719728" y="4012573"/>
            <a:ext cx="424500" cy="424500"/>
          </a:xfrm>
          <a:prstGeom prst="ellipse">
            <a:avLst/>
          </a:prstGeom>
          <a:solidFill>
            <a:srgbClr val="FFFFFF"/>
          </a:solidFill>
          <a:ln cap="flat" cmpd="sng" w="28575">
            <a:solidFill>
              <a:srgbClr val="B6855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solidFill>
                <a:srgbClr val="B68553"/>
              </a:solidFill>
            </a:endParaRPr>
          </a:p>
        </p:txBody>
      </p:sp>
      <p:sp>
        <p:nvSpPr>
          <p:cNvPr id="137" name="Google Shape;137;p13"/>
          <p:cNvSpPr txBox="1"/>
          <p:nvPr/>
        </p:nvSpPr>
        <p:spPr>
          <a:xfrm>
            <a:off x="10776098" y="5278622"/>
            <a:ext cx="1067700" cy="6366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US">
                <a:solidFill>
                  <a:schemeClr val="dk1"/>
                </a:solidFill>
                <a:latin typeface="Source Sans Pro"/>
                <a:ea typeface="Source Sans Pro"/>
                <a:cs typeface="Source Sans Pro"/>
                <a:sym typeface="Source Sans Pro"/>
              </a:rPr>
              <a:t>i</a:t>
            </a:r>
            <a:r>
              <a:rPr b="1" lang="en-US">
                <a:solidFill>
                  <a:schemeClr val="dk1"/>
                </a:solidFill>
                <a:latin typeface="Source Sans Pro"/>
                <a:ea typeface="Source Sans Pro"/>
                <a:cs typeface="Source Sans Pro"/>
                <a:sym typeface="Source Sans Pro"/>
              </a:rPr>
              <a:t>mprove financial literacy</a:t>
            </a:r>
            <a:endParaRPr b="1"/>
          </a:p>
        </p:txBody>
      </p:sp>
      <p:sp>
        <p:nvSpPr>
          <p:cNvPr id="138" name="Google Shape;138;p13"/>
          <p:cNvSpPr txBox="1"/>
          <p:nvPr/>
        </p:nvSpPr>
        <p:spPr>
          <a:xfrm>
            <a:off x="1682479" y="6242323"/>
            <a:ext cx="2232300" cy="23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B68553"/>
                </a:solidFill>
                <a:latin typeface="Source Sans Pro"/>
                <a:ea typeface="Source Sans Pro"/>
                <a:cs typeface="Source Sans Pro"/>
                <a:sym typeface="Source Sans Pro"/>
              </a:rPr>
              <a:t>Discovery</a:t>
            </a:r>
            <a:endParaRPr sz="2400">
              <a:solidFill>
                <a:srgbClr val="B68553"/>
              </a:solidFill>
              <a:latin typeface="Source Sans Pro"/>
              <a:ea typeface="Source Sans Pro"/>
              <a:cs typeface="Source Sans Pro"/>
              <a:sym typeface="Source Sans Pro"/>
            </a:endParaRPr>
          </a:p>
        </p:txBody>
      </p:sp>
      <p:sp>
        <p:nvSpPr>
          <p:cNvPr id="139" name="Google Shape;139;p13"/>
          <p:cNvSpPr txBox="1"/>
          <p:nvPr/>
        </p:nvSpPr>
        <p:spPr>
          <a:xfrm>
            <a:off x="5361338" y="6242323"/>
            <a:ext cx="2746500" cy="23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B68553"/>
                </a:solidFill>
                <a:latin typeface="Source Sans Pro"/>
                <a:ea typeface="Source Sans Pro"/>
                <a:cs typeface="Source Sans Pro"/>
                <a:sym typeface="Source Sans Pro"/>
              </a:rPr>
              <a:t>Open Account</a:t>
            </a:r>
            <a:endParaRPr sz="2400">
              <a:solidFill>
                <a:srgbClr val="B68553"/>
              </a:solidFill>
              <a:latin typeface="Source Sans Pro"/>
              <a:ea typeface="Source Sans Pro"/>
              <a:cs typeface="Source Sans Pro"/>
              <a:sym typeface="Source Sans Pro"/>
            </a:endParaRPr>
          </a:p>
        </p:txBody>
      </p:sp>
      <p:sp>
        <p:nvSpPr>
          <p:cNvPr id="140" name="Google Shape;140;p13"/>
          <p:cNvSpPr txBox="1"/>
          <p:nvPr/>
        </p:nvSpPr>
        <p:spPr>
          <a:xfrm>
            <a:off x="9141225" y="6256248"/>
            <a:ext cx="2746500" cy="23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B68553"/>
                </a:solidFill>
                <a:latin typeface="Source Sans Pro"/>
                <a:ea typeface="Source Sans Pro"/>
                <a:cs typeface="Source Sans Pro"/>
                <a:sym typeface="Source Sans Pro"/>
              </a:rPr>
              <a:t>Loyalty</a:t>
            </a:r>
            <a:endParaRPr sz="2400">
              <a:solidFill>
                <a:srgbClr val="B68553"/>
              </a:solidFill>
              <a:latin typeface="Source Sans Pro"/>
              <a:ea typeface="Source Sans Pro"/>
              <a:cs typeface="Source Sans Pro"/>
              <a:sym typeface="Source Sans Pro"/>
            </a:endParaRPr>
          </a:p>
        </p:txBody>
      </p:sp>
      <p:cxnSp>
        <p:nvCxnSpPr>
          <p:cNvPr id="141" name="Google Shape;141;p13"/>
          <p:cNvCxnSpPr/>
          <p:nvPr/>
        </p:nvCxnSpPr>
        <p:spPr>
          <a:xfrm flipH="1" rot="10800000">
            <a:off x="1579775" y="1387173"/>
            <a:ext cx="10172100" cy="16500"/>
          </a:xfrm>
          <a:prstGeom prst="straightConnector1">
            <a:avLst/>
          </a:prstGeom>
          <a:noFill/>
          <a:ln cap="flat" cmpd="sng" w="19050">
            <a:solidFill>
              <a:srgbClr val="FFFFFF">
                <a:alpha val="29800"/>
              </a:srgbClr>
            </a:solidFill>
            <a:prstDash val="dot"/>
            <a:miter lim="800000"/>
            <a:headEnd len="sm" w="sm" type="none"/>
            <a:tailEnd len="sm" w="sm" type="none"/>
          </a:ln>
        </p:spPr>
      </p:cxnSp>
      <p:cxnSp>
        <p:nvCxnSpPr>
          <p:cNvPr id="142" name="Google Shape;142;p13"/>
          <p:cNvCxnSpPr/>
          <p:nvPr/>
        </p:nvCxnSpPr>
        <p:spPr>
          <a:xfrm>
            <a:off x="2020125" y="2227275"/>
            <a:ext cx="0" cy="2806800"/>
          </a:xfrm>
          <a:prstGeom prst="straightConnector1">
            <a:avLst/>
          </a:prstGeom>
          <a:noFill/>
          <a:ln cap="flat" cmpd="sng" w="9525">
            <a:solidFill>
              <a:schemeClr val="dk1"/>
            </a:solidFill>
            <a:prstDash val="solid"/>
            <a:miter lim="800000"/>
            <a:headEnd len="sm" w="sm" type="none"/>
            <a:tailEnd len="sm" w="sm" type="none"/>
          </a:ln>
        </p:spPr>
      </p:cxnSp>
      <p:sp>
        <p:nvSpPr>
          <p:cNvPr id="143" name="Google Shape;143;p13"/>
          <p:cNvSpPr/>
          <p:nvPr/>
        </p:nvSpPr>
        <p:spPr>
          <a:xfrm>
            <a:off x="6875177" y="4241173"/>
            <a:ext cx="424500" cy="424500"/>
          </a:xfrm>
          <a:prstGeom prst="ellipse">
            <a:avLst/>
          </a:prstGeom>
          <a:solidFill>
            <a:srgbClr val="FFFFFF"/>
          </a:solidFill>
          <a:ln cap="flat" cmpd="sng" w="28575">
            <a:solidFill>
              <a:srgbClr val="B6855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a:solidFill>
                <a:srgbClr val="B68553"/>
              </a:solidFill>
            </a:endParaRPr>
          </a:p>
        </p:txBody>
      </p:sp>
      <p:sp>
        <p:nvSpPr>
          <p:cNvPr id="144" name="Google Shape;144;p13"/>
          <p:cNvSpPr txBox="1"/>
          <p:nvPr/>
        </p:nvSpPr>
        <p:spPr>
          <a:xfrm>
            <a:off x="6562902" y="4990229"/>
            <a:ext cx="1067700" cy="6366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US">
                <a:solidFill>
                  <a:schemeClr val="dk1"/>
                </a:solidFill>
                <a:latin typeface="Source Sans Pro"/>
                <a:ea typeface="Source Sans Pro"/>
                <a:cs typeface="Source Sans Pro"/>
                <a:sym typeface="Source Sans Pro"/>
              </a:rPr>
              <a:t>stand in q</a:t>
            </a:r>
            <a:r>
              <a:rPr b="1" lang="en-US">
                <a:solidFill>
                  <a:schemeClr val="dk1"/>
                </a:solidFill>
                <a:latin typeface="Source Sans Pro"/>
                <a:ea typeface="Source Sans Pro"/>
                <a:cs typeface="Source Sans Pro"/>
                <a:sym typeface="Source Sans Pro"/>
              </a:rPr>
              <a:t>ueue</a:t>
            </a:r>
            <a:endParaRPr b="1"/>
          </a:p>
        </p:txBody>
      </p:sp>
      <p:cxnSp>
        <p:nvCxnSpPr>
          <p:cNvPr id="145" name="Google Shape;145;p13"/>
          <p:cNvCxnSpPr>
            <a:stCxn id="119" idx="4"/>
            <a:endCxn id="117" idx="0"/>
          </p:cNvCxnSpPr>
          <p:nvPr/>
        </p:nvCxnSpPr>
        <p:spPr>
          <a:xfrm flipH="1">
            <a:off x="2855075" y="2760673"/>
            <a:ext cx="9600" cy="2839200"/>
          </a:xfrm>
          <a:prstGeom prst="straightConnector1">
            <a:avLst/>
          </a:prstGeom>
          <a:noFill/>
          <a:ln cap="flat" cmpd="sng" w="9525">
            <a:solidFill>
              <a:schemeClr val="dk1"/>
            </a:solidFill>
            <a:prstDash val="solid"/>
            <a:miter lim="800000"/>
            <a:headEnd len="sm" w="sm" type="none"/>
            <a:tailEnd len="sm" w="sm" type="none"/>
          </a:ln>
        </p:spPr>
      </p:cxnSp>
      <p:cxnSp>
        <p:nvCxnSpPr>
          <p:cNvPr id="146" name="Google Shape;146;p13"/>
          <p:cNvCxnSpPr/>
          <p:nvPr/>
        </p:nvCxnSpPr>
        <p:spPr>
          <a:xfrm>
            <a:off x="3709225" y="2574187"/>
            <a:ext cx="0" cy="2459700"/>
          </a:xfrm>
          <a:prstGeom prst="straightConnector1">
            <a:avLst/>
          </a:prstGeom>
          <a:noFill/>
          <a:ln cap="flat" cmpd="sng" w="9525">
            <a:solidFill>
              <a:schemeClr val="dk1"/>
            </a:solidFill>
            <a:prstDash val="solid"/>
            <a:miter lim="800000"/>
            <a:headEnd len="sm" w="sm" type="none"/>
            <a:tailEnd len="sm" w="sm" type="none"/>
          </a:ln>
        </p:spPr>
      </p:cxnSp>
      <p:cxnSp>
        <p:nvCxnSpPr>
          <p:cNvPr id="147" name="Google Shape;147;p13"/>
          <p:cNvCxnSpPr>
            <a:stCxn id="122" idx="4"/>
            <a:endCxn id="123" idx="0"/>
          </p:cNvCxnSpPr>
          <p:nvPr/>
        </p:nvCxnSpPr>
        <p:spPr>
          <a:xfrm flipH="1">
            <a:off x="4536976" y="4056073"/>
            <a:ext cx="16800" cy="1315200"/>
          </a:xfrm>
          <a:prstGeom prst="straightConnector1">
            <a:avLst/>
          </a:prstGeom>
          <a:noFill/>
          <a:ln cap="flat" cmpd="sng" w="9525">
            <a:solidFill>
              <a:schemeClr val="dk1"/>
            </a:solidFill>
            <a:prstDash val="solid"/>
            <a:miter lim="800000"/>
            <a:headEnd len="sm" w="sm" type="none"/>
            <a:tailEnd len="sm" w="sm" type="none"/>
          </a:ln>
        </p:spPr>
      </p:cxnSp>
      <p:cxnSp>
        <p:nvCxnSpPr>
          <p:cNvPr id="148" name="Google Shape;148;p13"/>
          <p:cNvCxnSpPr>
            <a:stCxn id="124" idx="4"/>
          </p:cNvCxnSpPr>
          <p:nvPr/>
        </p:nvCxnSpPr>
        <p:spPr>
          <a:xfrm>
            <a:off x="5398327" y="3598873"/>
            <a:ext cx="0" cy="1435200"/>
          </a:xfrm>
          <a:prstGeom prst="straightConnector1">
            <a:avLst/>
          </a:prstGeom>
          <a:noFill/>
          <a:ln cap="flat" cmpd="sng" w="9525">
            <a:solidFill>
              <a:schemeClr val="dk1"/>
            </a:solidFill>
            <a:prstDash val="solid"/>
            <a:miter lim="800000"/>
            <a:headEnd len="sm" w="sm" type="none"/>
            <a:tailEnd len="sm" w="sm" type="none"/>
          </a:ln>
        </p:spPr>
      </p:cxnSp>
      <p:cxnSp>
        <p:nvCxnSpPr>
          <p:cNvPr id="149" name="Google Shape;149;p13"/>
          <p:cNvCxnSpPr>
            <a:stCxn id="126" idx="4"/>
            <a:endCxn id="127" idx="0"/>
          </p:cNvCxnSpPr>
          <p:nvPr/>
        </p:nvCxnSpPr>
        <p:spPr>
          <a:xfrm>
            <a:off x="6242877" y="4437073"/>
            <a:ext cx="16800" cy="934200"/>
          </a:xfrm>
          <a:prstGeom prst="straightConnector1">
            <a:avLst/>
          </a:prstGeom>
          <a:noFill/>
          <a:ln cap="flat" cmpd="sng" w="9525">
            <a:solidFill>
              <a:schemeClr val="dk1"/>
            </a:solidFill>
            <a:prstDash val="solid"/>
            <a:miter lim="800000"/>
            <a:headEnd len="sm" w="sm" type="none"/>
            <a:tailEnd len="sm" w="sm" type="none"/>
          </a:ln>
        </p:spPr>
      </p:cxnSp>
      <p:cxnSp>
        <p:nvCxnSpPr>
          <p:cNvPr id="150" name="Google Shape;150;p13"/>
          <p:cNvCxnSpPr>
            <a:stCxn id="143" idx="4"/>
          </p:cNvCxnSpPr>
          <p:nvPr/>
        </p:nvCxnSpPr>
        <p:spPr>
          <a:xfrm>
            <a:off x="7087427" y="4665673"/>
            <a:ext cx="0" cy="368400"/>
          </a:xfrm>
          <a:prstGeom prst="straightConnector1">
            <a:avLst/>
          </a:prstGeom>
          <a:noFill/>
          <a:ln cap="flat" cmpd="sng" w="9525">
            <a:solidFill>
              <a:schemeClr val="dk1"/>
            </a:solidFill>
            <a:prstDash val="solid"/>
            <a:miter lim="800000"/>
            <a:headEnd len="sm" w="sm" type="none"/>
            <a:tailEnd len="sm" w="sm" type="none"/>
          </a:ln>
        </p:spPr>
      </p:cxnSp>
      <p:cxnSp>
        <p:nvCxnSpPr>
          <p:cNvPr id="151" name="Google Shape;151;p13"/>
          <p:cNvCxnSpPr>
            <a:stCxn id="136" idx="4"/>
            <a:endCxn id="129" idx="0"/>
          </p:cNvCxnSpPr>
          <p:nvPr/>
        </p:nvCxnSpPr>
        <p:spPr>
          <a:xfrm>
            <a:off x="7931978" y="4437073"/>
            <a:ext cx="12000" cy="1010400"/>
          </a:xfrm>
          <a:prstGeom prst="straightConnector1">
            <a:avLst/>
          </a:prstGeom>
          <a:noFill/>
          <a:ln cap="flat" cmpd="sng" w="9525">
            <a:solidFill>
              <a:schemeClr val="dk1"/>
            </a:solidFill>
            <a:prstDash val="solid"/>
            <a:miter lim="800000"/>
            <a:headEnd len="sm" w="sm" type="none"/>
            <a:tailEnd len="sm" w="sm" type="none"/>
          </a:ln>
        </p:spPr>
      </p:cxnSp>
      <p:cxnSp>
        <p:nvCxnSpPr>
          <p:cNvPr id="152" name="Google Shape;152;p13"/>
          <p:cNvCxnSpPr>
            <a:stCxn id="128" idx="4"/>
          </p:cNvCxnSpPr>
          <p:nvPr/>
        </p:nvCxnSpPr>
        <p:spPr>
          <a:xfrm>
            <a:off x="8776528" y="4132273"/>
            <a:ext cx="0" cy="901800"/>
          </a:xfrm>
          <a:prstGeom prst="straightConnector1">
            <a:avLst/>
          </a:prstGeom>
          <a:noFill/>
          <a:ln cap="flat" cmpd="sng" w="9525">
            <a:solidFill>
              <a:schemeClr val="dk1"/>
            </a:solidFill>
            <a:prstDash val="solid"/>
            <a:miter lim="800000"/>
            <a:headEnd len="sm" w="sm" type="none"/>
            <a:tailEnd len="sm" w="sm" type="none"/>
          </a:ln>
        </p:spPr>
      </p:cxnSp>
      <p:cxnSp>
        <p:nvCxnSpPr>
          <p:cNvPr id="153" name="Google Shape;153;p13"/>
          <p:cNvCxnSpPr>
            <a:stCxn id="130" idx="4"/>
            <a:endCxn id="133" idx="0"/>
          </p:cNvCxnSpPr>
          <p:nvPr/>
        </p:nvCxnSpPr>
        <p:spPr>
          <a:xfrm>
            <a:off x="9621079" y="3675073"/>
            <a:ext cx="7500" cy="1576500"/>
          </a:xfrm>
          <a:prstGeom prst="straightConnector1">
            <a:avLst/>
          </a:prstGeom>
          <a:noFill/>
          <a:ln cap="flat" cmpd="sng" w="9525">
            <a:solidFill>
              <a:schemeClr val="dk1"/>
            </a:solidFill>
            <a:prstDash val="solid"/>
            <a:miter lim="800000"/>
            <a:headEnd len="sm" w="sm" type="none"/>
            <a:tailEnd len="sm" w="sm" type="none"/>
          </a:ln>
        </p:spPr>
      </p:cxnSp>
      <p:cxnSp>
        <p:nvCxnSpPr>
          <p:cNvPr id="154" name="Google Shape;154;p13"/>
          <p:cNvCxnSpPr>
            <a:stCxn id="134" idx="4"/>
            <a:endCxn id="137" idx="0"/>
          </p:cNvCxnSpPr>
          <p:nvPr/>
        </p:nvCxnSpPr>
        <p:spPr>
          <a:xfrm flipH="1">
            <a:off x="11309880" y="4513273"/>
            <a:ext cx="300" cy="765300"/>
          </a:xfrm>
          <a:prstGeom prst="straightConnector1">
            <a:avLst/>
          </a:prstGeom>
          <a:noFill/>
          <a:ln cap="flat" cmpd="sng" w="9525">
            <a:solidFill>
              <a:schemeClr val="dk1"/>
            </a:solidFill>
            <a:prstDash val="solid"/>
            <a:miter lim="800000"/>
            <a:headEnd len="sm" w="sm" type="none"/>
            <a:tailEnd len="sm" w="sm" type="none"/>
          </a:ln>
        </p:spPr>
      </p:cxnSp>
      <p:cxnSp>
        <p:nvCxnSpPr>
          <p:cNvPr id="155" name="Google Shape;155;p13"/>
          <p:cNvCxnSpPr/>
          <p:nvPr/>
        </p:nvCxnSpPr>
        <p:spPr>
          <a:xfrm flipH="1" rot="10800000">
            <a:off x="1579775" y="3187886"/>
            <a:ext cx="10172100" cy="16500"/>
          </a:xfrm>
          <a:prstGeom prst="straightConnector1">
            <a:avLst/>
          </a:prstGeom>
          <a:noFill/>
          <a:ln cap="flat" cmpd="sng" w="19050">
            <a:solidFill>
              <a:schemeClr val="dk1">
                <a:alpha val="29800"/>
              </a:schemeClr>
            </a:solidFill>
            <a:prstDash val="dot"/>
            <a:miter lim="800000"/>
            <a:headEnd len="sm" w="sm" type="none"/>
            <a:tailEnd len="sm" w="sm" type="none"/>
          </a:ln>
        </p:spPr>
      </p:cxnSp>
      <p:cxnSp>
        <p:nvCxnSpPr>
          <p:cNvPr id="156" name="Google Shape;156;p13"/>
          <p:cNvCxnSpPr/>
          <p:nvPr/>
        </p:nvCxnSpPr>
        <p:spPr>
          <a:xfrm flipH="1" rot="10800000">
            <a:off x="1579775" y="4972098"/>
            <a:ext cx="10172100" cy="16500"/>
          </a:xfrm>
          <a:prstGeom prst="straightConnector1">
            <a:avLst/>
          </a:prstGeom>
          <a:noFill/>
          <a:ln cap="flat" cmpd="sng" w="19050">
            <a:solidFill>
              <a:schemeClr val="dk1">
                <a:alpha val="29800"/>
              </a:schemeClr>
            </a:solidFill>
            <a:prstDash val="dot"/>
            <a:miter lim="800000"/>
            <a:headEnd len="sm" w="sm" type="none"/>
            <a:tailEnd len="sm" w="sm" type="none"/>
          </a:ln>
        </p:spPr>
      </p:cxnSp>
      <p:pic>
        <p:nvPicPr>
          <p:cNvPr id="157" name="Google Shape;157;p13"/>
          <p:cNvPicPr preferRelativeResize="0"/>
          <p:nvPr/>
        </p:nvPicPr>
        <p:blipFill>
          <a:blip r:embed="rId3">
            <a:alphaModFix amt="15000"/>
          </a:blip>
          <a:stretch>
            <a:fillRect/>
          </a:stretch>
        </p:blipFill>
        <p:spPr>
          <a:xfrm>
            <a:off x="1155388" y="3016450"/>
            <a:ext cx="304800" cy="304800"/>
          </a:xfrm>
          <a:prstGeom prst="rect">
            <a:avLst/>
          </a:prstGeom>
          <a:noFill/>
          <a:ln>
            <a:noFill/>
          </a:ln>
        </p:spPr>
      </p:pic>
      <p:pic>
        <p:nvPicPr>
          <p:cNvPr id="158" name="Google Shape;158;p13"/>
          <p:cNvPicPr preferRelativeResize="0"/>
          <p:nvPr/>
        </p:nvPicPr>
        <p:blipFill>
          <a:blip r:embed="rId4">
            <a:alphaModFix amt="15000"/>
          </a:blip>
          <a:stretch>
            <a:fillRect/>
          </a:stretch>
        </p:blipFill>
        <p:spPr>
          <a:xfrm>
            <a:off x="1155388" y="1319225"/>
            <a:ext cx="304800" cy="304800"/>
          </a:xfrm>
          <a:prstGeom prst="rect">
            <a:avLst/>
          </a:prstGeom>
          <a:noFill/>
          <a:ln>
            <a:noFill/>
          </a:ln>
        </p:spPr>
      </p:pic>
      <p:pic>
        <p:nvPicPr>
          <p:cNvPr id="159" name="Google Shape;159;p13"/>
          <p:cNvPicPr preferRelativeResize="0"/>
          <p:nvPr/>
        </p:nvPicPr>
        <p:blipFill>
          <a:blip r:embed="rId5">
            <a:alphaModFix amt="15000"/>
          </a:blip>
          <a:stretch>
            <a:fillRect/>
          </a:stretch>
        </p:blipFill>
        <p:spPr>
          <a:xfrm>
            <a:off x="1155388" y="4789875"/>
            <a:ext cx="304800" cy="304800"/>
          </a:xfrm>
          <a:prstGeom prst="rect">
            <a:avLst/>
          </a:prstGeom>
          <a:noFill/>
          <a:ln>
            <a:noFill/>
          </a:ln>
        </p:spPr>
      </p:pic>
      <p:cxnSp>
        <p:nvCxnSpPr>
          <p:cNvPr id="160" name="Google Shape;160;p13"/>
          <p:cNvCxnSpPr/>
          <p:nvPr/>
        </p:nvCxnSpPr>
        <p:spPr>
          <a:xfrm flipH="1" rot="10800000">
            <a:off x="1682475" y="1493604"/>
            <a:ext cx="10172100" cy="16500"/>
          </a:xfrm>
          <a:prstGeom prst="straightConnector1">
            <a:avLst/>
          </a:prstGeom>
          <a:noFill/>
          <a:ln cap="flat" cmpd="sng" w="19050">
            <a:solidFill>
              <a:schemeClr val="dk1">
                <a:alpha val="29800"/>
              </a:schemeClr>
            </a:solidFill>
            <a:prstDash val="dot"/>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14"/>
          <p:cNvPicPr preferRelativeResize="0"/>
          <p:nvPr/>
        </p:nvPicPr>
        <p:blipFill rotWithShape="1">
          <a:blip r:embed="rId3">
            <a:alphaModFix/>
          </a:blip>
          <a:srcRect b="0" l="10906" r="7640" t="0"/>
          <a:stretch/>
        </p:blipFill>
        <p:spPr>
          <a:xfrm>
            <a:off x="4976725" y="825250"/>
            <a:ext cx="6466800" cy="5291100"/>
          </a:xfrm>
          <a:prstGeom prst="round2DiagRect">
            <a:avLst>
              <a:gd fmla="val 0" name="adj1"/>
              <a:gd fmla="val 38882" name="adj2"/>
            </a:avLst>
          </a:prstGeom>
          <a:noFill/>
          <a:ln>
            <a:noFill/>
          </a:ln>
        </p:spPr>
      </p:pic>
      <p:sp>
        <p:nvSpPr>
          <p:cNvPr id="166" name="Google Shape;166;p14"/>
          <p:cNvSpPr txBox="1"/>
          <p:nvPr>
            <p:ph idx="4294967295" type="title"/>
          </p:nvPr>
        </p:nvSpPr>
        <p:spPr>
          <a:xfrm>
            <a:off x="1382714" y="2351088"/>
            <a:ext cx="41274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problem</a:t>
            </a:r>
            <a:r>
              <a:rPr b="1" lang="en-US">
                <a:solidFill>
                  <a:srgbClr val="B68553"/>
                </a:solidFill>
              </a:rPr>
              <a:t>.</a:t>
            </a:r>
            <a:endParaRPr>
              <a:solidFill>
                <a:srgbClr val="B68553"/>
              </a:solidFill>
            </a:endParaRPr>
          </a:p>
        </p:txBody>
      </p:sp>
      <p:sp>
        <p:nvSpPr>
          <p:cNvPr id="167" name="Google Shape;167;p14"/>
          <p:cNvSpPr txBox="1"/>
          <p:nvPr/>
        </p:nvSpPr>
        <p:spPr>
          <a:xfrm>
            <a:off x="1382725" y="3490926"/>
            <a:ext cx="3099600" cy="23853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800">
                <a:solidFill>
                  <a:schemeClr val="dk1"/>
                </a:solidFill>
                <a:latin typeface="Source Sans Pro"/>
                <a:ea typeface="Source Sans Pro"/>
                <a:cs typeface="Source Sans Pro"/>
                <a:sym typeface="Source Sans Pro"/>
              </a:rPr>
              <a:t>“I feel intimidated.”</a:t>
            </a:r>
            <a:endParaRPr sz="2800">
              <a:solidFill>
                <a:schemeClr val="dk1"/>
              </a:solidFill>
              <a:latin typeface="Source Sans Pro"/>
              <a:ea typeface="Source Sans Pro"/>
              <a:cs typeface="Source Sans Pro"/>
              <a:sym typeface="Source Sans Pro"/>
            </a:endParaRPr>
          </a:p>
          <a:p>
            <a:pPr indent="0" lvl="0" marL="0" rtl="0" algn="l">
              <a:lnSpc>
                <a:spcPct val="130000"/>
              </a:lnSpc>
              <a:spcBef>
                <a:spcPts val="0"/>
              </a:spcBef>
              <a:spcAft>
                <a:spcPts val="0"/>
              </a:spcAft>
              <a:buNone/>
            </a:pPr>
            <a:r>
              <a:t/>
            </a:r>
            <a:endParaRPr sz="2800">
              <a:solidFill>
                <a:schemeClr val="dk1"/>
              </a:solidFill>
              <a:latin typeface="Source Sans Pro"/>
              <a:ea typeface="Source Sans Pro"/>
              <a:cs typeface="Source Sans Pro"/>
              <a:sym typeface="Source Sans Pro"/>
            </a:endParaRPr>
          </a:p>
        </p:txBody>
      </p:sp>
      <p:sp>
        <p:nvSpPr>
          <p:cNvPr id="168" name="Google Shape;168;p14"/>
          <p:cNvSpPr/>
          <p:nvPr/>
        </p:nvSpPr>
        <p:spPr>
          <a:xfrm>
            <a:off x="167415" y="268941"/>
            <a:ext cx="477900" cy="477900"/>
          </a:xfrm>
          <a:prstGeom prst="ellipse">
            <a:avLst/>
          </a:prstGeom>
          <a:noFill/>
          <a:ln cap="flat" cmpd="sng" w="12700">
            <a:solidFill>
              <a:schemeClr val="lt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400">
                <a:solidFill>
                  <a:schemeClr val="lt1"/>
                </a:solidFill>
                <a:latin typeface="Open Sans"/>
                <a:ea typeface="Open Sans"/>
                <a:cs typeface="Open Sans"/>
                <a:sym typeface="Open Sans"/>
              </a:rPr>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5"/>
          <p:cNvSpPr txBox="1"/>
          <p:nvPr/>
        </p:nvSpPr>
        <p:spPr>
          <a:xfrm>
            <a:off x="1691403" y="2484781"/>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01</a:t>
            </a:r>
            <a:endParaRPr/>
          </a:p>
        </p:txBody>
      </p:sp>
      <p:sp>
        <p:nvSpPr>
          <p:cNvPr id="174" name="Google Shape;174;p15"/>
          <p:cNvSpPr txBox="1"/>
          <p:nvPr/>
        </p:nvSpPr>
        <p:spPr>
          <a:xfrm>
            <a:off x="5108094" y="2484781"/>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02</a:t>
            </a:r>
            <a:endParaRPr/>
          </a:p>
        </p:txBody>
      </p:sp>
      <p:sp>
        <p:nvSpPr>
          <p:cNvPr id="175" name="Google Shape;175;p15"/>
          <p:cNvSpPr txBox="1"/>
          <p:nvPr/>
        </p:nvSpPr>
        <p:spPr>
          <a:xfrm>
            <a:off x="8524785" y="2484781"/>
            <a:ext cx="731100" cy="923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5400">
                <a:solidFill>
                  <a:schemeClr val="dk1"/>
                </a:solidFill>
                <a:latin typeface="Source Sans Pro"/>
                <a:ea typeface="Source Sans Pro"/>
                <a:cs typeface="Source Sans Pro"/>
                <a:sym typeface="Source Sans Pro"/>
              </a:rPr>
              <a:t>03</a:t>
            </a:r>
            <a:endParaRPr/>
          </a:p>
        </p:txBody>
      </p:sp>
      <p:sp>
        <p:nvSpPr>
          <p:cNvPr id="176" name="Google Shape;176;p15"/>
          <p:cNvSpPr txBox="1"/>
          <p:nvPr>
            <p:ph idx="4294967295" type="title"/>
          </p:nvPr>
        </p:nvSpPr>
        <p:spPr>
          <a:xfrm>
            <a:off x="1691406" y="674700"/>
            <a:ext cx="6544800" cy="1139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a:solidFill>
                  <a:srgbClr val="B68553"/>
                </a:solidFill>
              </a:rPr>
              <a:t>what people say.</a:t>
            </a:r>
            <a:endParaRPr>
              <a:solidFill>
                <a:srgbClr val="B68553"/>
              </a:solidFill>
            </a:endParaRPr>
          </a:p>
        </p:txBody>
      </p:sp>
      <p:sp>
        <p:nvSpPr>
          <p:cNvPr id="177" name="Google Shape;177;p15"/>
          <p:cNvSpPr txBox="1"/>
          <p:nvPr/>
        </p:nvSpPr>
        <p:spPr>
          <a:xfrm>
            <a:off x="1691400" y="3646325"/>
            <a:ext cx="2594700" cy="23853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800">
                <a:solidFill>
                  <a:schemeClr val="dk1"/>
                </a:solidFill>
                <a:latin typeface="Source Sans Pro"/>
                <a:ea typeface="Source Sans Pro"/>
                <a:cs typeface="Source Sans Pro"/>
                <a:sym typeface="Source Sans Pro"/>
              </a:rPr>
              <a:t>“I don’t have time...”</a:t>
            </a:r>
            <a:endParaRPr sz="2800">
              <a:solidFill>
                <a:schemeClr val="dk1"/>
              </a:solidFill>
              <a:latin typeface="Source Sans Pro"/>
              <a:ea typeface="Source Sans Pro"/>
              <a:cs typeface="Source Sans Pro"/>
              <a:sym typeface="Source Sans Pro"/>
            </a:endParaRPr>
          </a:p>
        </p:txBody>
      </p:sp>
      <p:sp>
        <p:nvSpPr>
          <p:cNvPr id="178" name="Google Shape;178;p15"/>
          <p:cNvSpPr txBox="1"/>
          <p:nvPr/>
        </p:nvSpPr>
        <p:spPr>
          <a:xfrm>
            <a:off x="5108100" y="3646325"/>
            <a:ext cx="2594700" cy="23853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800">
                <a:solidFill>
                  <a:schemeClr val="dk1"/>
                </a:solidFill>
                <a:latin typeface="Source Sans Pro"/>
                <a:ea typeface="Source Sans Pro"/>
                <a:cs typeface="Source Sans Pro"/>
                <a:sym typeface="Source Sans Pro"/>
              </a:rPr>
              <a:t>“It’s too far away...”</a:t>
            </a:r>
            <a:endParaRPr sz="2800">
              <a:solidFill>
                <a:schemeClr val="dk1"/>
              </a:solidFill>
              <a:latin typeface="Source Sans Pro"/>
              <a:ea typeface="Source Sans Pro"/>
              <a:cs typeface="Source Sans Pro"/>
              <a:sym typeface="Source Sans Pro"/>
            </a:endParaRPr>
          </a:p>
        </p:txBody>
      </p:sp>
      <p:sp>
        <p:nvSpPr>
          <p:cNvPr id="179" name="Google Shape;179;p15"/>
          <p:cNvSpPr txBox="1"/>
          <p:nvPr/>
        </p:nvSpPr>
        <p:spPr>
          <a:xfrm>
            <a:off x="8625600" y="3646325"/>
            <a:ext cx="2594700" cy="2385300"/>
          </a:xfrm>
          <a:prstGeom prst="rect">
            <a:avLst/>
          </a:prstGeom>
          <a:noFill/>
          <a:ln>
            <a:noFill/>
          </a:ln>
        </p:spPr>
        <p:txBody>
          <a:bodyPr anchorCtr="0" anchor="t" bIns="45700" lIns="0" spcFirstLastPara="1" rIns="0" wrap="square" tIns="45700">
            <a:noAutofit/>
          </a:bodyPr>
          <a:lstStyle/>
          <a:p>
            <a:pPr indent="0" lvl="0" marL="0" rtl="0" algn="l">
              <a:lnSpc>
                <a:spcPct val="130000"/>
              </a:lnSpc>
              <a:spcBef>
                <a:spcPts val="0"/>
              </a:spcBef>
              <a:spcAft>
                <a:spcPts val="0"/>
              </a:spcAft>
              <a:buNone/>
            </a:pPr>
            <a:r>
              <a:rPr lang="en-US" sz="2800">
                <a:solidFill>
                  <a:schemeClr val="dk1"/>
                </a:solidFill>
                <a:latin typeface="Source Sans Pro"/>
                <a:ea typeface="Source Sans Pro"/>
                <a:cs typeface="Source Sans Pro"/>
                <a:sym typeface="Source Sans Pro"/>
              </a:rPr>
              <a:t>“It’s not important...”</a:t>
            </a:r>
            <a:endParaRPr sz="2800">
              <a:solidFill>
                <a:schemeClr val="dk1"/>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83" name="Shape 183"/>
        <p:cNvGrpSpPr/>
        <p:nvPr/>
      </p:nvGrpSpPr>
      <p:grpSpPr>
        <a:xfrm>
          <a:off x="0" y="0"/>
          <a:ext cx="0" cy="0"/>
          <a:chOff x="0" y="0"/>
          <a:chExt cx="0" cy="0"/>
        </a:xfrm>
      </p:grpSpPr>
      <p:pic>
        <p:nvPicPr>
          <p:cNvPr id="184" name="Google Shape;184;p16"/>
          <p:cNvPicPr preferRelativeResize="0"/>
          <p:nvPr/>
        </p:nvPicPr>
        <p:blipFill rotWithShape="1">
          <a:blip r:embed="rId3">
            <a:alphaModFix/>
          </a:blip>
          <a:srcRect b="4590" l="0" r="1700" t="11488"/>
          <a:stretch/>
        </p:blipFill>
        <p:spPr>
          <a:xfrm>
            <a:off x="500" y="0"/>
            <a:ext cx="12191400" cy="6858000"/>
          </a:xfrm>
          <a:prstGeom prst="round2DiagRect">
            <a:avLst>
              <a:gd fmla="val 36913" name="adj1"/>
              <a:gd fmla="val 0" name="adj2"/>
            </a:avLst>
          </a:prstGeom>
          <a:noFill/>
          <a:ln>
            <a:noFill/>
          </a:ln>
        </p:spPr>
      </p:pic>
      <p:sp>
        <p:nvSpPr>
          <p:cNvPr id="185" name="Google Shape;185;p16"/>
          <p:cNvSpPr/>
          <p:nvPr/>
        </p:nvSpPr>
        <p:spPr>
          <a:xfrm>
            <a:off x="0" y="-7925"/>
            <a:ext cx="12191400" cy="6858000"/>
          </a:xfrm>
          <a:prstGeom prst="round2DiagRect">
            <a:avLst>
              <a:gd fmla="val 37560" name="adj1"/>
              <a:gd fmla="val 0" name="adj2"/>
            </a:avLst>
          </a:prstGeom>
          <a:solidFill>
            <a:srgbClr val="000000">
              <a:alpha val="4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txBox="1"/>
          <p:nvPr/>
        </p:nvSpPr>
        <p:spPr>
          <a:xfrm>
            <a:off x="2175640" y="2415847"/>
            <a:ext cx="7840800" cy="1416600"/>
          </a:xfrm>
          <a:prstGeom prst="rect">
            <a:avLst/>
          </a:prstGeom>
          <a:noFill/>
          <a:ln>
            <a:noFill/>
          </a:ln>
        </p:spPr>
        <p:txBody>
          <a:bodyPr anchorCtr="0" anchor="t" bIns="0" lIns="0" spcFirstLastPara="1" rIns="0" wrap="square" tIns="192000">
            <a:noAutofit/>
          </a:bodyPr>
          <a:lstStyle/>
          <a:p>
            <a:pPr indent="0" lvl="0" marL="0" marR="0" rtl="0" algn="ctr">
              <a:lnSpc>
                <a:spcPct val="90000"/>
              </a:lnSpc>
              <a:spcBef>
                <a:spcPts val="0"/>
              </a:spcBef>
              <a:spcAft>
                <a:spcPts val="0"/>
              </a:spcAft>
              <a:buClr>
                <a:srgbClr val="FFFFFF"/>
              </a:buClr>
              <a:buSzPts val="8800"/>
              <a:buFont typeface="Montserrat SemiBold"/>
              <a:buNone/>
            </a:pPr>
            <a:r>
              <a:rPr b="1" lang="en-US" sz="8800">
                <a:solidFill>
                  <a:srgbClr val="FFFFFF"/>
                </a:solidFill>
                <a:latin typeface="Montserrat"/>
                <a:ea typeface="Montserrat"/>
                <a:cs typeface="Montserrat"/>
                <a:sym typeface="Montserrat"/>
              </a:rPr>
              <a:t>Our Solution</a:t>
            </a:r>
            <a:endParaRPr b="1">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7"/>
          <p:cNvSpPr txBox="1"/>
          <p:nvPr/>
        </p:nvSpPr>
        <p:spPr>
          <a:xfrm>
            <a:off x="2175640" y="2415847"/>
            <a:ext cx="7840800" cy="1416600"/>
          </a:xfrm>
          <a:prstGeom prst="rect">
            <a:avLst/>
          </a:prstGeom>
          <a:noFill/>
          <a:ln>
            <a:noFill/>
          </a:ln>
        </p:spPr>
        <p:txBody>
          <a:bodyPr anchorCtr="0" anchor="t" bIns="0" lIns="0" spcFirstLastPara="1" rIns="0" wrap="square" tIns="192000">
            <a:noAutofit/>
          </a:bodyPr>
          <a:lstStyle/>
          <a:p>
            <a:pPr indent="0" lvl="0" marL="0" marR="0" rtl="0" algn="ctr">
              <a:lnSpc>
                <a:spcPct val="90000"/>
              </a:lnSpc>
              <a:spcBef>
                <a:spcPts val="0"/>
              </a:spcBef>
              <a:spcAft>
                <a:spcPts val="0"/>
              </a:spcAft>
              <a:buClr>
                <a:srgbClr val="FFFFFF"/>
              </a:buClr>
              <a:buSzPts val="8800"/>
              <a:buFont typeface="Montserrat SemiBold"/>
              <a:buNone/>
            </a:pPr>
            <a:r>
              <a:rPr b="1" i="0" lang="en-US" sz="8800">
                <a:solidFill>
                  <a:srgbClr val="FFFFFF"/>
                </a:solidFill>
                <a:latin typeface="Montserrat SemiBold"/>
                <a:ea typeface="Montserrat SemiBold"/>
                <a:cs typeface="Montserrat SemiBold"/>
                <a:sym typeface="Montserrat SemiBold"/>
              </a:rPr>
              <a:t>The Break</a:t>
            </a:r>
            <a:endParaRPr/>
          </a:p>
        </p:txBody>
      </p:sp>
      <p:sp>
        <p:nvSpPr>
          <p:cNvPr id="192" name="Google Shape;192;p17"/>
          <p:cNvSpPr txBox="1"/>
          <p:nvPr/>
        </p:nvSpPr>
        <p:spPr>
          <a:xfrm>
            <a:off x="4202987" y="3832553"/>
            <a:ext cx="3783300" cy="492300"/>
          </a:xfrm>
          <a:prstGeom prst="rect">
            <a:avLst/>
          </a:prstGeom>
          <a:noFill/>
          <a:ln>
            <a:noFill/>
          </a:ln>
        </p:spPr>
        <p:txBody>
          <a:bodyPr anchorCtr="0" anchor="t" bIns="45700" lIns="0" spcFirstLastPara="1" rIns="0" wrap="square" tIns="45700">
            <a:noAutofit/>
          </a:bodyPr>
          <a:lstStyle/>
          <a:p>
            <a:pPr indent="0" lvl="0" marL="0" marR="0" rtl="0" algn="ctr">
              <a:lnSpc>
                <a:spcPct val="130000"/>
              </a:lnSpc>
              <a:spcBef>
                <a:spcPts val="0"/>
              </a:spcBef>
              <a:spcAft>
                <a:spcPts val="0"/>
              </a:spcAft>
              <a:buNone/>
            </a:pPr>
            <a:r>
              <a:rPr lang="en-US" sz="1000">
                <a:solidFill>
                  <a:srgbClr val="FFFFFF"/>
                </a:solidFill>
                <a:latin typeface="Source Sans Pro"/>
                <a:ea typeface="Source Sans Pro"/>
                <a:cs typeface="Source Sans Pro"/>
                <a:sym typeface="Source Sans Pro"/>
              </a:rPr>
              <a:t>A peep at some distant orb has power to raise and purify our thoughts like a strain of sacred music.</a:t>
            </a:r>
            <a:endParaRPr/>
          </a:p>
        </p:txBody>
      </p:sp>
      <p:pic>
        <p:nvPicPr>
          <p:cNvPr descr="Learn about what it's like to become a member and cowork at The Assemblage. Complimentary Ayurvedic breakfast and lunch, sound meditation, yoga classes, elixirs at the Alchemy bar, and much more on offer." id="193" name="Google Shape;193;p17" title="Coworking at The Assemblage">
            <a:hlinkClick r:id="rId3"/>
          </p:cNvPr>
          <p:cNvPicPr preferRelativeResize="0"/>
          <p:nvPr/>
        </p:nvPicPr>
        <p:blipFill>
          <a:blip r:embed="rId4">
            <a:alphaModFix/>
          </a:blip>
          <a:stretch>
            <a:fillRect/>
          </a:stretch>
        </p:blipFill>
        <p:spPr>
          <a:xfrm>
            <a:off x="-2" y="-1142999"/>
            <a:ext cx="12192000" cy="914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ttern Powerpoint Template">
  <a:themeElements>
    <a:clrScheme name="pattern color">
      <a:dk1>
        <a:srgbClr val="49494B"/>
      </a:dk1>
      <a:lt1>
        <a:srgbClr val="FFFFFF"/>
      </a:lt1>
      <a:dk2>
        <a:srgbClr val="49494B"/>
      </a:dk2>
      <a:lt2>
        <a:srgbClr val="FEFCFF"/>
      </a:lt2>
      <a:accent1>
        <a:srgbClr val="1D46F3"/>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